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9" r:id="rId5"/>
    <p:sldId id="257" r:id="rId6"/>
    <p:sldId id="264" r:id="rId7"/>
    <p:sldId id="260" r:id="rId8"/>
    <p:sldId id="261" r:id="rId9"/>
    <p:sldId id="262" r:id="rId10"/>
    <p:sldId id="263" r:id="rId11"/>
    <p:sldId id="265" r:id="rId12"/>
    <p:sldId id="266" r:id="rId13"/>
    <p:sldId id="273" r:id="rId14"/>
    <p:sldId id="274" r:id="rId15"/>
    <p:sldId id="275" r:id="rId16"/>
    <p:sldId id="276" r:id="rId17"/>
    <p:sldId id="277" r:id="rId18"/>
    <p:sldId id="278" r:id="rId19"/>
    <p:sldId id="279" r:id="rId20"/>
    <p:sldId id="307" r:id="rId21"/>
    <p:sldId id="311" r:id="rId22"/>
    <p:sldId id="308" r:id="rId23"/>
    <p:sldId id="299" r:id="rId24"/>
    <p:sldId id="300" r:id="rId25"/>
    <p:sldId id="301" r:id="rId26"/>
    <p:sldId id="302" r:id="rId27"/>
    <p:sldId id="303" r:id="rId28"/>
    <p:sldId id="309" r:id="rId29"/>
    <p:sldId id="287" r:id="rId30"/>
    <p:sldId id="286" r:id="rId31"/>
    <p:sldId id="288" r:id="rId32"/>
    <p:sldId id="289" r:id="rId33"/>
    <p:sldId id="294" r:id="rId34"/>
    <p:sldId id="312" r:id="rId35"/>
    <p:sldId id="313" r:id="rId36"/>
    <p:sldId id="314" r:id="rId37"/>
    <p:sldId id="316" r:id="rId38"/>
    <p:sldId id="317" r:id="rId39"/>
    <p:sldId id="318" r:id="rId40"/>
    <p:sldId id="319" r:id="rId41"/>
    <p:sldId id="320" r:id="rId42"/>
    <p:sldId id="321" r:id="rId43"/>
    <p:sldId id="323" r:id="rId44"/>
    <p:sldId id="322" r:id="rId45"/>
    <p:sldId id="258" r:id="rId46"/>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3" autoAdjust="0"/>
    <p:restoredTop sz="94660"/>
  </p:normalViewPr>
  <p:slideViewPr>
    <p:cSldViewPr snapToGrid="0" snapToObjects="1">
      <p:cViewPr>
        <p:scale>
          <a:sx n="100" d="100"/>
          <a:sy n="100" d="100"/>
        </p:scale>
        <p:origin x="-1170"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4CDF70D0-F0E6-8246-A5D4-C5F4DA672FAC}" type="datetimeFigureOut">
              <a:rPr lang="es-ES" smtClean="0"/>
              <a:t>24/10/2016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02CA3E4-CD9C-B549-A814-E3F5D7FA6F6E}" type="slidenum">
              <a:rPr lang="es-ES" smtClean="0"/>
              <a:t>‹Nº›</a:t>
            </a:fld>
            <a:endParaRPr lang="es-ES"/>
          </a:p>
        </p:txBody>
      </p:sp>
    </p:spTree>
    <p:extLst>
      <p:ext uri="{BB962C8B-B14F-4D97-AF65-F5344CB8AC3E}">
        <p14:creationId xmlns:p14="http://schemas.microsoft.com/office/powerpoint/2010/main" val="3184411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4CDF70D0-F0E6-8246-A5D4-C5F4DA672FAC}" type="datetimeFigureOut">
              <a:rPr lang="es-ES" smtClean="0"/>
              <a:t>24/10/2016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02CA3E4-CD9C-B549-A814-E3F5D7FA6F6E}" type="slidenum">
              <a:rPr lang="es-ES" smtClean="0"/>
              <a:t>‹Nº›</a:t>
            </a:fld>
            <a:endParaRPr lang="es-ES"/>
          </a:p>
        </p:txBody>
      </p:sp>
    </p:spTree>
    <p:extLst>
      <p:ext uri="{BB962C8B-B14F-4D97-AF65-F5344CB8AC3E}">
        <p14:creationId xmlns:p14="http://schemas.microsoft.com/office/powerpoint/2010/main" val="2717663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4CDF70D0-F0E6-8246-A5D4-C5F4DA672FAC}" type="datetimeFigureOut">
              <a:rPr lang="es-ES" smtClean="0"/>
              <a:t>24/10/2016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02CA3E4-CD9C-B549-A814-E3F5D7FA6F6E}" type="slidenum">
              <a:rPr lang="es-ES" smtClean="0"/>
              <a:t>‹Nº›</a:t>
            </a:fld>
            <a:endParaRPr lang="es-ES"/>
          </a:p>
        </p:txBody>
      </p:sp>
    </p:spTree>
    <p:extLst>
      <p:ext uri="{BB962C8B-B14F-4D97-AF65-F5344CB8AC3E}">
        <p14:creationId xmlns:p14="http://schemas.microsoft.com/office/powerpoint/2010/main" val="2609588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4CDF70D0-F0E6-8246-A5D4-C5F4DA672FAC}" type="datetimeFigureOut">
              <a:rPr lang="es-ES" smtClean="0"/>
              <a:t>24/10/2016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02CA3E4-CD9C-B549-A814-E3F5D7FA6F6E}" type="slidenum">
              <a:rPr lang="es-ES" smtClean="0"/>
              <a:t>‹Nº›</a:t>
            </a:fld>
            <a:endParaRPr lang="es-ES"/>
          </a:p>
        </p:txBody>
      </p:sp>
    </p:spTree>
    <p:extLst>
      <p:ext uri="{BB962C8B-B14F-4D97-AF65-F5344CB8AC3E}">
        <p14:creationId xmlns:p14="http://schemas.microsoft.com/office/powerpoint/2010/main" val="4134424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4CDF70D0-F0E6-8246-A5D4-C5F4DA672FAC}" type="datetimeFigureOut">
              <a:rPr lang="es-ES" smtClean="0"/>
              <a:t>24/10/2016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02CA3E4-CD9C-B549-A814-E3F5D7FA6F6E}" type="slidenum">
              <a:rPr lang="es-ES" smtClean="0"/>
              <a:t>‹Nº›</a:t>
            </a:fld>
            <a:endParaRPr lang="es-ES"/>
          </a:p>
        </p:txBody>
      </p:sp>
    </p:spTree>
    <p:extLst>
      <p:ext uri="{BB962C8B-B14F-4D97-AF65-F5344CB8AC3E}">
        <p14:creationId xmlns:p14="http://schemas.microsoft.com/office/powerpoint/2010/main" val="2616291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4CDF70D0-F0E6-8246-A5D4-C5F4DA672FAC}" type="datetimeFigureOut">
              <a:rPr lang="es-ES" smtClean="0"/>
              <a:t>24/10/2016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02CA3E4-CD9C-B549-A814-E3F5D7FA6F6E}" type="slidenum">
              <a:rPr lang="es-ES" smtClean="0"/>
              <a:t>‹Nº›</a:t>
            </a:fld>
            <a:endParaRPr lang="es-ES"/>
          </a:p>
        </p:txBody>
      </p:sp>
    </p:spTree>
    <p:extLst>
      <p:ext uri="{BB962C8B-B14F-4D97-AF65-F5344CB8AC3E}">
        <p14:creationId xmlns:p14="http://schemas.microsoft.com/office/powerpoint/2010/main" val="3725421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4CDF70D0-F0E6-8246-A5D4-C5F4DA672FAC}" type="datetimeFigureOut">
              <a:rPr lang="es-ES" smtClean="0"/>
              <a:t>24/10/2016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02CA3E4-CD9C-B549-A814-E3F5D7FA6F6E}" type="slidenum">
              <a:rPr lang="es-ES" smtClean="0"/>
              <a:t>‹Nº›</a:t>
            </a:fld>
            <a:endParaRPr lang="es-ES"/>
          </a:p>
        </p:txBody>
      </p:sp>
    </p:spTree>
    <p:extLst>
      <p:ext uri="{BB962C8B-B14F-4D97-AF65-F5344CB8AC3E}">
        <p14:creationId xmlns:p14="http://schemas.microsoft.com/office/powerpoint/2010/main" val="2708898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4CDF70D0-F0E6-8246-A5D4-C5F4DA672FAC}" type="datetimeFigureOut">
              <a:rPr lang="es-ES" smtClean="0"/>
              <a:t>24/10/2016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02CA3E4-CD9C-B549-A814-E3F5D7FA6F6E}" type="slidenum">
              <a:rPr lang="es-ES" smtClean="0"/>
              <a:t>‹Nº›</a:t>
            </a:fld>
            <a:endParaRPr lang="es-ES"/>
          </a:p>
        </p:txBody>
      </p:sp>
    </p:spTree>
    <p:extLst>
      <p:ext uri="{BB962C8B-B14F-4D97-AF65-F5344CB8AC3E}">
        <p14:creationId xmlns:p14="http://schemas.microsoft.com/office/powerpoint/2010/main" val="1116737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CDF70D0-F0E6-8246-A5D4-C5F4DA672FAC}" type="datetimeFigureOut">
              <a:rPr lang="es-ES" smtClean="0"/>
              <a:t>24/10/2016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02CA3E4-CD9C-B549-A814-E3F5D7FA6F6E}" type="slidenum">
              <a:rPr lang="es-ES" smtClean="0"/>
              <a:t>‹Nº›</a:t>
            </a:fld>
            <a:endParaRPr lang="es-ES"/>
          </a:p>
        </p:txBody>
      </p:sp>
    </p:spTree>
    <p:extLst>
      <p:ext uri="{BB962C8B-B14F-4D97-AF65-F5344CB8AC3E}">
        <p14:creationId xmlns:p14="http://schemas.microsoft.com/office/powerpoint/2010/main" val="2031948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4CDF70D0-F0E6-8246-A5D4-C5F4DA672FAC}" type="datetimeFigureOut">
              <a:rPr lang="es-ES" smtClean="0"/>
              <a:t>24/10/2016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02CA3E4-CD9C-B549-A814-E3F5D7FA6F6E}" type="slidenum">
              <a:rPr lang="es-ES" smtClean="0"/>
              <a:t>‹Nº›</a:t>
            </a:fld>
            <a:endParaRPr lang="es-ES"/>
          </a:p>
        </p:txBody>
      </p:sp>
    </p:spTree>
    <p:extLst>
      <p:ext uri="{BB962C8B-B14F-4D97-AF65-F5344CB8AC3E}">
        <p14:creationId xmlns:p14="http://schemas.microsoft.com/office/powerpoint/2010/main" val="252787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4CDF70D0-F0E6-8246-A5D4-C5F4DA672FAC}" type="datetimeFigureOut">
              <a:rPr lang="es-ES" smtClean="0"/>
              <a:t>24/10/2016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02CA3E4-CD9C-B549-A814-E3F5D7FA6F6E}" type="slidenum">
              <a:rPr lang="es-ES" smtClean="0"/>
              <a:t>‹Nº›</a:t>
            </a:fld>
            <a:endParaRPr lang="es-ES"/>
          </a:p>
        </p:txBody>
      </p:sp>
    </p:spTree>
    <p:extLst>
      <p:ext uri="{BB962C8B-B14F-4D97-AF65-F5344CB8AC3E}">
        <p14:creationId xmlns:p14="http://schemas.microsoft.com/office/powerpoint/2010/main" val="4009909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DF70D0-F0E6-8246-A5D4-C5F4DA672FAC}" type="datetimeFigureOut">
              <a:rPr lang="es-ES" smtClean="0"/>
              <a:t>24/10/2016</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CA3E4-CD9C-B549-A814-E3F5D7FA6F6E}" type="slidenum">
              <a:rPr lang="es-ES" smtClean="0"/>
              <a:t>‹Nº›</a:t>
            </a:fld>
            <a:endParaRPr lang="es-ES"/>
          </a:p>
        </p:txBody>
      </p:sp>
    </p:spTree>
    <p:extLst>
      <p:ext uri="{BB962C8B-B14F-4D97-AF65-F5344CB8AC3E}">
        <p14:creationId xmlns:p14="http://schemas.microsoft.com/office/powerpoint/2010/main" val="639990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6.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hyperlink" Target="http://www.ins.gov.co/lineas-de-accion/Subdireccion-Vigilancia/sivigila/Documentos%20SIVIGILA/_Manual%20Sivigila%202016.pdf" TargetMode="Externa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hyperlink" Target="mailto:ins.sivigila@gmail.com" TargetMode="External"/><Relationship Id="rId4" Type="http://schemas.openxmlformats.org/officeDocument/2006/relationships/image" Target="../media/image5.emf"/></Relationships>
</file>

<file path=ppt/slides/_rels/slide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5.emf"/></Relationships>
</file>

<file path=ppt/slides/_rels/slide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5.emf"/></Relationships>
</file>

<file path=ppt/slides/_rels/slide3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hyperlink" Target="http://www.ins.gov.co/" TargetMode="External"/><Relationship Id="rId4" Type="http://schemas.openxmlformats.org/officeDocument/2006/relationships/image" Target="../media/image5.emf"/></Relationships>
</file>

<file path=ppt/slides/_rels/slide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rueba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2003778" cy="6848355"/>
          </a:xfrm>
          <a:prstGeom prst="rect">
            <a:avLst/>
          </a:prstGeom>
        </p:spPr>
      </p:pic>
      <p:sp>
        <p:nvSpPr>
          <p:cNvPr id="5" name="CuadroTexto 4"/>
          <p:cNvSpPr txBox="1"/>
          <p:nvPr/>
        </p:nvSpPr>
        <p:spPr>
          <a:xfrm>
            <a:off x="2325340" y="2647332"/>
            <a:ext cx="6560158" cy="3785652"/>
          </a:xfrm>
          <a:prstGeom prst="rect">
            <a:avLst/>
          </a:prstGeom>
          <a:noFill/>
        </p:spPr>
        <p:txBody>
          <a:bodyPr wrap="square" rtlCol="0">
            <a:spAutoFit/>
          </a:bodyPr>
          <a:lstStyle/>
          <a:p>
            <a:r>
              <a:rPr lang="es-CO" sz="2000" b="1" dirty="0" smtClean="0">
                <a:solidFill>
                  <a:srgbClr val="FF0000"/>
                </a:solidFill>
                <a:latin typeface="Garamond"/>
                <a:cs typeface="Garamond"/>
              </a:rPr>
              <a:t>VIGILANCIA INTENSIFICADA DE LAS LESIONES POR PÓLVORA (1 diciembre 2015 hasta el 16 de enero de 2016)</a:t>
            </a:r>
          </a:p>
          <a:p>
            <a:endParaRPr lang="es-CO" sz="2000" b="1" dirty="0" smtClean="0">
              <a:solidFill>
                <a:srgbClr val="FF0000"/>
              </a:solidFill>
              <a:latin typeface="Garamond"/>
              <a:cs typeface="Garamond"/>
            </a:endParaRPr>
          </a:p>
          <a:p>
            <a:r>
              <a:rPr lang="es-CO" sz="2000" b="1" dirty="0" smtClean="0">
                <a:latin typeface="Arial" panose="020B0604020202020204" pitchFamily="34" charset="0"/>
                <a:cs typeface="Arial" panose="020B0604020202020204" pitchFamily="34" charset="0"/>
              </a:rPr>
              <a:t>Dirección de Vigilancia y Análisis del Riesgo en Salud Pública.</a:t>
            </a:r>
          </a:p>
          <a:p>
            <a:endParaRPr lang="es-CO" sz="2000" dirty="0">
              <a:latin typeface="Arial" panose="020B0604020202020204" pitchFamily="34" charset="0"/>
              <a:cs typeface="Arial" panose="020B0604020202020204" pitchFamily="34" charset="0"/>
            </a:endParaRPr>
          </a:p>
          <a:p>
            <a:r>
              <a:rPr lang="es-CO" sz="2000" dirty="0" smtClean="0">
                <a:latin typeface="Arial" panose="020B0604020202020204" pitchFamily="34" charset="0"/>
                <a:cs typeface="Arial" panose="020B0604020202020204" pitchFamily="34" charset="0"/>
              </a:rPr>
              <a:t>Grupo de Vigilancia de eventos de Salud Mental y Lesiones de Causa Externa.</a:t>
            </a:r>
          </a:p>
          <a:p>
            <a:endParaRPr lang="es-CO" sz="2000" dirty="0">
              <a:latin typeface="Arial" panose="020B0604020202020204" pitchFamily="34" charset="0"/>
              <a:cs typeface="Arial" panose="020B0604020202020204" pitchFamily="34" charset="0"/>
            </a:endParaRPr>
          </a:p>
          <a:p>
            <a:endParaRPr lang="es-CO" sz="2000" dirty="0" smtClean="0">
              <a:latin typeface="Arial" panose="020B0604020202020204" pitchFamily="34" charset="0"/>
              <a:cs typeface="Arial" panose="020B0604020202020204" pitchFamily="34" charset="0"/>
            </a:endParaRPr>
          </a:p>
          <a:p>
            <a:r>
              <a:rPr lang="es-CO" sz="2000" dirty="0" smtClean="0">
                <a:latin typeface="Arial" panose="020B0604020202020204" pitchFamily="34" charset="0"/>
                <a:cs typeface="Arial" panose="020B0604020202020204" pitchFamily="34" charset="0"/>
              </a:rPr>
              <a:t>2016.</a:t>
            </a:r>
          </a:p>
        </p:txBody>
      </p:sp>
      <p:pic>
        <p:nvPicPr>
          <p:cNvPr id="6" name="Imagen 5" descr="prueba2.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2281" y="251857"/>
            <a:ext cx="2900199" cy="981076"/>
          </a:xfrm>
          <a:prstGeom prst="rect">
            <a:avLst/>
          </a:prstGeom>
        </p:spPr>
      </p:pic>
    </p:spTree>
    <p:extLst>
      <p:ext uri="{BB962C8B-B14F-4D97-AF65-F5344CB8AC3E}">
        <p14:creationId xmlns:p14="http://schemas.microsoft.com/office/powerpoint/2010/main" val="284499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redit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02" y="6421000"/>
            <a:ext cx="9144000" cy="294968"/>
          </a:xfrm>
          <a:prstGeom prst="rect">
            <a:avLst/>
          </a:prstGeom>
        </p:spPr>
      </p:pic>
      <p:pic>
        <p:nvPicPr>
          <p:cNvPr id="3" name="Imagen 2"/>
          <p:cNvPicPr>
            <a:picLocks noChangeAspect="1"/>
          </p:cNvPicPr>
          <p:nvPr/>
        </p:nvPicPr>
        <p:blipFill>
          <a:blip r:embed="rId3"/>
          <a:stretch>
            <a:fillRect/>
          </a:stretch>
        </p:blipFill>
        <p:spPr>
          <a:xfrm>
            <a:off x="3119900" y="240488"/>
            <a:ext cx="6024100" cy="698500"/>
          </a:xfrm>
          <a:prstGeom prst="rect">
            <a:avLst/>
          </a:prstGeom>
        </p:spPr>
      </p:pic>
      <p:pic>
        <p:nvPicPr>
          <p:cNvPr id="2" name="Imagen 1"/>
          <p:cNvPicPr>
            <a:picLocks noChangeAspect="1"/>
          </p:cNvPicPr>
          <p:nvPr/>
        </p:nvPicPr>
        <p:blipFill>
          <a:blip r:embed="rId4"/>
          <a:stretch>
            <a:fillRect/>
          </a:stretch>
        </p:blipFill>
        <p:spPr>
          <a:xfrm>
            <a:off x="188145" y="240488"/>
            <a:ext cx="952500" cy="698500"/>
          </a:xfrm>
          <a:prstGeom prst="rect">
            <a:avLst/>
          </a:prstGeom>
        </p:spPr>
      </p:pic>
      <p:sp>
        <p:nvSpPr>
          <p:cNvPr id="4" name="Rectángulo 3"/>
          <p:cNvSpPr/>
          <p:nvPr/>
        </p:nvSpPr>
        <p:spPr>
          <a:xfrm>
            <a:off x="3423607" y="370532"/>
            <a:ext cx="5439102" cy="707886"/>
          </a:xfrm>
          <a:prstGeom prst="rect">
            <a:avLst/>
          </a:prstGeom>
        </p:spPr>
        <p:txBody>
          <a:bodyPr wrap="square">
            <a:spAutoFit/>
          </a:bodyPr>
          <a:lstStyle/>
          <a:p>
            <a:endParaRPr lang="es-CO" sz="2000" b="1" dirty="0" smtClean="0">
              <a:solidFill>
                <a:srgbClr val="FFFFFF"/>
              </a:solidFill>
              <a:latin typeface="Garamond" panose="02020404030301010803" pitchFamily="18" charset="0"/>
            </a:endParaRPr>
          </a:p>
          <a:p>
            <a:endParaRPr lang="es-CO" sz="2000" dirty="0">
              <a:solidFill>
                <a:srgbClr val="7F7F7F"/>
              </a:solidFill>
              <a:latin typeface="Garamond" panose="02020404030301010803" pitchFamily="18" charset="0"/>
            </a:endParaRPr>
          </a:p>
        </p:txBody>
      </p:sp>
      <p:sp>
        <p:nvSpPr>
          <p:cNvPr id="7" name="Rectángulo 6"/>
          <p:cNvSpPr/>
          <p:nvPr/>
        </p:nvSpPr>
        <p:spPr>
          <a:xfrm>
            <a:off x="115502" y="5834421"/>
            <a:ext cx="6968692" cy="481670"/>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Departamento Administrativo Nacional de Estadística – DANE.</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8" name="Rectángulo 7"/>
          <p:cNvSpPr/>
          <p:nvPr/>
        </p:nvSpPr>
        <p:spPr>
          <a:xfrm>
            <a:off x="115502" y="6481217"/>
            <a:ext cx="6968692" cy="238655"/>
          </a:xfrm>
          <a:prstGeom prst="rect">
            <a:avLst/>
          </a:prstGeom>
        </p:spPr>
        <p:txBody>
          <a:bodyPr wrap="square">
            <a:spAutoFit/>
          </a:bodyPr>
          <a:lstStyle/>
          <a:p>
            <a:pPr>
              <a:lnSpc>
                <a:spcPct val="115000"/>
              </a:lnSpc>
              <a:spcAft>
                <a:spcPts val="0"/>
              </a:spcAft>
            </a:pPr>
            <a:r>
              <a:rPr lang="es-ES" sz="900" b="1" dirty="0">
                <a:solidFill>
                  <a:schemeClr val="bg1"/>
                </a:solidFill>
                <a:latin typeface="Arial" panose="020B0604020202020204" pitchFamily="34" charset="0"/>
                <a:ea typeface="Times New Roman" panose="02020603050405020304" pitchFamily="18" charset="0"/>
              </a:rPr>
              <a:t>Fuente: Sivigila, Instituto Nacional de Salud, </a:t>
            </a:r>
            <a:r>
              <a:rPr lang="es-ES" sz="900" b="1" dirty="0" smtClean="0">
                <a:solidFill>
                  <a:schemeClr val="bg1"/>
                </a:solidFill>
                <a:latin typeface="Arial" panose="020B0604020202020204" pitchFamily="34" charset="0"/>
                <a:ea typeface="Times New Roman" panose="02020603050405020304" pitchFamily="18" charset="0"/>
              </a:rPr>
              <a:t>2015- 2016</a:t>
            </a:r>
            <a:r>
              <a:rPr lang="es-ES" sz="900" b="1" dirty="0">
                <a:solidFill>
                  <a:schemeClr val="bg1"/>
                </a:solidFill>
                <a:latin typeface="Arial" panose="020B0604020202020204" pitchFamily="34" charset="0"/>
                <a:ea typeface="Times New Roman" panose="02020603050405020304" pitchFamily="18" charset="0"/>
              </a:rPr>
              <a:t>. Departamento Administrativo Nacional de Estadística – DANE.</a:t>
            </a:r>
            <a:endParaRPr lang="es-CO" sz="900" b="1" dirty="0">
              <a:solidFill>
                <a:schemeClr val="bg1"/>
              </a:solidFill>
              <a:effectLst/>
              <a:latin typeface="Times New Roman" panose="02020603050405020304" pitchFamily="18" charset="0"/>
              <a:ea typeface="Times New Roman" panose="02020603050405020304" pitchFamily="18" charset="0"/>
            </a:endParaRPr>
          </a:p>
        </p:txBody>
      </p:sp>
      <p:sp>
        <p:nvSpPr>
          <p:cNvPr id="6" name="Rectángulo 5"/>
          <p:cNvSpPr/>
          <p:nvPr/>
        </p:nvSpPr>
        <p:spPr>
          <a:xfrm>
            <a:off x="3229275" y="240488"/>
            <a:ext cx="5799221" cy="523220"/>
          </a:xfrm>
          <a:prstGeom prst="rect">
            <a:avLst/>
          </a:prstGeom>
        </p:spPr>
        <p:txBody>
          <a:bodyPr wrap="square">
            <a:spAutoFit/>
          </a:bodyPr>
          <a:lstStyle/>
          <a:p>
            <a:pPr algn="ctr"/>
            <a:r>
              <a:rPr lang="es-CO" sz="1400" b="1" dirty="0">
                <a:solidFill>
                  <a:schemeClr val="bg1"/>
                </a:solidFill>
                <a:latin typeface="Arial" panose="020B0604020202020204" pitchFamily="34" charset="0"/>
                <a:ea typeface="Times New Roman" panose="02020603050405020304" pitchFamily="18" charset="0"/>
              </a:rPr>
              <a:t>Municipios con mayor número de casos de lesionados por Pólvora,  durante la vigilancia intensificada, Colombia, 2015-2016</a:t>
            </a:r>
            <a:endParaRPr lang="es-CO" sz="1400" dirty="0">
              <a:solidFill>
                <a:schemeClr val="bg1"/>
              </a:solidFill>
            </a:endParaRPr>
          </a:p>
        </p:txBody>
      </p:sp>
      <p:graphicFrame>
        <p:nvGraphicFramePr>
          <p:cNvPr id="9" name="Tabla 8"/>
          <p:cNvGraphicFramePr>
            <a:graphicFrameLocks noGrp="1"/>
          </p:cNvGraphicFramePr>
          <p:nvPr>
            <p:extLst>
              <p:ext uri="{D42A27DB-BD31-4B8C-83A1-F6EECF244321}">
                <p14:modId xmlns:p14="http://schemas.microsoft.com/office/powerpoint/2010/main" val="3983851618"/>
              </p:ext>
            </p:extLst>
          </p:nvPr>
        </p:nvGraphicFramePr>
        <p:xfrm>
          <a:off x="1771048" y="1010647"/>
          <a:ext cx="6083647" cy="5486178"/>
        </p:xfrm>
        <a:graphic>
          <a:graphicData uri="http://schemas.openxmlformats.org/drawingml/2006/table">
            <a:tbl>
              <a:tblPr firstRow="1" firstCol="1" bandRow="1"/>
              <a:tblGrid>
                <a:gridCol w="2871480"/>
                <a:gridCol w="2194598"/>
                <a:gridCol w="1017569"/>
              </a:tblGrid>
              <a:tr h="355451">
                <a:tc>
                  <a:txBody>
                    <a:bodyPr/>
                    <a:lstStyle/>
                    <a:p>
                      <a:pPr algn="ctr">
                        <a:spcAft>
                          <a:spcPts val="0"/>
                        </a:spcAft>
                      </a:pPr>
                      <a:r>
                        <a:rPr lang="es-ES" sz="1400" dirty="0">
                          <a:solidFill>
                            <a:srgbClr val="FFFFFF"/>
                          </a:solidFill>
                          <a:effectLst/>
                          <a:latin typeface="Arial" panose="020B0604020202020204" pitchFamily="34" charset="0"/>
                          <a:ea typeface="Times New Roman" panose="02020603050405020304" pitchFamily="18" charset="0"/>
                        </a:rPr>
                        <a:t>Municipio de procedencia</a:t>
                      </a:r>
                      <a:endParaRPr lang="es-CO" sz="1400" dirty="0">
                        <a:effectLst/>
                        <a:latin typeface="Times New Roman" panose="02020603050405020304" pitchFamily="18" charset="0"/>
                        <a:ea typeface="Times New Roman" panose="02020603050405020304" pitchFamily="18" charset="0"/>
                      </a:endParaRPr>
                    </a:p>
                  </a:txBody>
                  <a:tcPr marL="44450" marR="44450" marT="0" marB="0" anchor="ctr">
                    <a:lnL>
                      <a:noFill/>
                    </a:lnL>
                    <a:lnR>
                      <a:noFill/>
                    </a:lnR>
                    <a:lnT>
                      <a:noFill/>
                    </a:lnT>
                    <a:lnB>
                      <a:noFill/>
                    </a:lnB>
                    <a:solidFill>
                      <a:srgbClr val="0F243E"/>
                    </a:solidFill>
                  </a:tcPr>
                </a:tc>
                <a:tc>
                  <a:txBody>
                    <a:bodyPr/>
                    <a:lstStyle/>
                    <a:p>
                      <a:pPr algn="ctr">
                        <a:spcAft>
                          <a:spcPts val="0"/>
                        </a:spcAft>
                      </a:pPr>
                      <a:r>
                        <a:rPr lang="es-ES" sz="1400">
                          <a:solidFill>
                            <a:srgbClr val="FFFFFF"/>
                          </a:solidFill>
                          <a:effectLst/>
                          <a:latin typeface="Arial" panose="020B0604020202020204" pitchFamily="34" charset="0"/>
                          <a:ea typeface="Times New Roman" panose="02020603050405020304" pitchFamily="18" charset="0"/>
                        </a:rPr>
                        <a:t>Frecuencia de casos</a:t>
                      </a:r>
                      <a:endParaRPr lang="es-CO" sz="1400">
                        <a:effectLst/>
                        <a:latin typeface="Times New Roman" panose="02020603050405020304" pitchFamily="18" charset="0"/>
                        <a:ea typeface="Times New Roman" panose="02020603050405020304" pitchFamily="18" charset="0"/>
                      </a:endParaRPr>
                    </a:p>
                  </a:txBody>
                  <a:tcPr marL="44450" marR="44450" marT="0" marB="0" anchor="ctr">
                    <a:lnL>
                      <a:noFill/>
                    </a:lnL>
                    <a:lnR>
                      <a:noFill/>
                    </a:lnR>
                    <a:lnT>
                      <a:noFill/>
                    </a:lnT>
                    <a:lnB>
                      <a:noFill/>
                    </a:lnB>
                    <a:solidFill>
                      <a:srgbClr val="0F243E"/>
                    </a:solidFill>
                  </a:tcPr>
                </a:tc>
                <a:tc>
                  <a:txBody>
                    <a:bodyPr/>
                    <a:lstStyle/>
                    <a:p>
                      <a:pPr algn="ctr">
                        <a:spcAft>
                          <a:spcPts val="0"/>
                        </a:spcAft>
                      </a:pPr>
                      <a:r>
                        <a:rPr lang="es-ES" sz="1400">
                          <a:solidFill>
                            <a:srgbClr val="FFFFFF"/>
                          </a:solidFill>
                          <a:effectLst/>
                          <a:latin typeface="Arial" panose="020B0604020202020204" pitchFamily="34" charset="0"/>
                          <a:ea typeface="Times New Roman" panose="02020603050405020304" pitchFamily="18" charset="0"/>
                        </a:rPr>
                        <a:t>%</a:t>
                      </a:r>
                      <a:endParaRPr lang="es-CO" sz="1400">
                        <a:effectLst/>
                        <a:latin typeface="Times New Roman" panose="02020603050405020304" pitchFamily="18" charset="0"/>
                        <a:ea typeface="Times New Roman" panose="02020603050405020304" pitchFamily="18" charset="0"/>
                      </a:endParaRPr>
                    </a:p>
                  </a:txBody>
                  <a:tcPr marL="44450" marR="44450" marT="0" marB="0" anchor="ctr">
                    <a:lnL>
                      <a:noFill/>
                    </a:lnL>
                    <a:lnR>
                      <a:noFill/>
                    </a:lnR>
                    <a:lnT>
                      <a:noFill/>
                    </a:lnT>
                    <a:lnB>
                      <a:noFill/>
                    </a:lnB>
                    <a:solidFill>
                      <a:srgbClr val="0F243E"/>
                    </a:solidFill>
                  </a:tcPr>
                </a:tc>
              </a:tr>
              <a:tr h="217058">
                <a:tc>
                  <a:txBody>
                    <a:bodyPr/>
                    <a:lstStyle/>
                    <a:p>
                      <a:pPr>
                        <a:spcAft>
                          <a:spcPts val="0"/>
                        </a:spcAft>
                      </a:pPr>
                      <a:r>
                        <a:rPr lang="es-ES" sz="1400">
                          <a:effectLst/>
                          <a:latin typeface="Arial" panose="020B0604020202020204" pitchFamily="34" charset="0"/>
                          <a:ea typeface="Times New Roman" panose="02020603050405020304" pitchFamily="18" charset="0"/>
                        </a:rPr>
                        <a:t>Medellín</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effectLst/>
                          <a:latin typeface="Arial" panose="020B0604020202020204" pitchFamily="34" charset="0"/>
                          <a:ea typeface="Times New Roman" panose="02020603050405020304" pitchFamily="18" charset="0"/>
                        </a:rPr>
                        <a:t>81</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solidFill>
                            <a:srgbClr val="FFFFFF"/>
                          </a:solidFill>
                          <a:effectLst/>
                          <a:latin typeface="Arial" panose="020B0604020202020204" pitchFamily="34" charset="0"/>
                          <a:ea typeface="Times New Roman" panose="02020603050405020304" pitchFamily="18" charset="0"/>
                        </a:rPr>
                        <a:t>8,8</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8E0000"/>
                    </a:solidFill>
                  </a:tcPr>
                </a:tc>
              </a:tr>
              <a:tr h="217058">
                <a:tc>
                  <a:txBody>
                    <a:bodyPr/>
                    <a:lstStyle/>
                    <a:p>
                      <a:pPr>
                        <a:spcAft>
                          <a:spcPts val="0"/>
                        </a:spcAft>
                      </a:pPr>
                      <a:r>
                        <a:rPr lang="es-ES" sz="1400">
                          <a:effectLst/>
                          <a:latin typeface="Arial" panose="020B0604020202020204" pitchFamily="34" charset="0"/>
                          <a:ea typeface="Times New Roman" panose="02020603050405020304" pitchFamily="18" charset="0"/>
                        </a:rPr>
                        <a:t>Cali</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effectLst/>
                          <a:latin typeface="Arial" panose="020B0604020202020204" pitchFamily="34" charset="0"/>
                          <a:ea typeface="Times New Roman" panose="02020603050405020304" pitchFamily="18" charset="0"/>
                        </a:rPr>
                        <a:t>57</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solidFill>
                            <a:srgbClr val="FFFFFF"/>
                          </a:solidFill>
                          <a:effectLst/>
                          <a:latin typeface="Arial" panose="020B0604020202020204" pitchFamily="34" charset="0"/>
                          <a:ea typeface="Times New Roman" panose="02020603050405020304" pitchFamily="18" charset="0"/>
                        </a:rPr>
                        <a:t>6,2</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8E0000"/>
                    </a:solidFill>
                  </a:tcPr>
                </a:tc>
              </a:tr>
              <a:tr h="217058">
                <a:tc>
                  <a:txBody>
                    <a:bodyPr/>
                    <a:lstStyle/>
                    <a:p>
                      <a:pPr>
                        <a:spcAft>
                          <a:spcPts val="0"/>
                        </a:spcAft>
                      </a:pPr>
                      <a:r>
                        <a:rPr lang="es-ES" sz="1400">
                          <a:effectLst/>
                          <a:latin typeface="Arial" panose="020B0604020202020204" pitchFamily="34" charset="0"/>
                          <a:ea typeface="Times New Roman" panose="02020603050405020304" pitchFamily="18" charset="0"/>
                        </a:rPr>
                        <a:t>Bogotá</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effectLst/>
                          <a:latin typeface="Arial" panose="020B0604020202020204" pitchFamily="34" charset="0"/>
                          <a:ea typeface="Times New Roman" panose="02020603050405020304" pitchFamily="18" charset="0"/>
                        </a:rPr>
                        <a:t>47</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solidFill>
                            <a:srgbClr val="FFFFFF"/>
                          </a:solidFill>
                          <a:effectLst/>
                          <a:latin typeface="Arial" panose="020B0604020202020204" pitchFamily="34" charset="0"/>
                          <a:ea typeface="Times New Roman" panose="02020603050405020304" pitchFamily="18" charset="0"/>
                        </a:rPr>
                        <a:t>5,1</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8E0000"/>
                    </a:solidFill>
                  </a:tcPr>
                </a:tc>
              </a:tr>
              <a:tr h="217058">
                <a:tc>
                  <a:txBody>
                    <a:bodyPr/>
                    <a:lstStyle/>
                    <a:p>
                      <a:pPr>
                        <a:spcAft>
                          <a:spcPts val="0"/>
                        </a:spcAft>
                      </a:pPr>
                      <a:r>
                        <a:rPr lang="es-ES" sz="1400">
                          <a:effectLst/>
                          <a:latin typeface="Arial" panose="020B0604020202020204" pitchFamily="34" charset="0"/>
                          <a:ea typeface="Times New Roman" panose="02020603050405020304" pitchFamily="18" charset="0"/>
                        </a:rPr>
                        <a:t>Pasto</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effectLst/>
                          <a:latin typeface="Arial" panose="020B0604020202020204" pitchFamily="34" charset="0"/>
                          <a:ea typeface="Times New Roman" panose="02020603050405020304" pitchFamily="18" charset="0"/>
                        </a:rPr>
                        <a:t>22</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solidFill>
                            <a:srgbClr val="FFFFFF"/>
                          </a:solidFill>
                          <a:effectLst/>
                          <a:latin typeface="Arial" panose="020B0604020202020204" pitchFamily="34" charset="0"/>
                          <a:ea typeface="Times New Roman" panose="02020603050405020304" pitchFamily="18" charset="0"/>
                        </a:rPr>
                        <a:t>2,4</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8E0000"/>
                    </a:solidFill>
                  </a:tcPr>
                </a:tc>
              </a:tr>
              <a:tr h="217058">
                <a:tc>
                  <a:txBody>
                    <a:bodyPr/>
                    <a:lstStyle/>
                    <a:p>
                      <a:pPr>
                        <a:spcAft>
                          <a:spcPts val="0"/>
                        </a:spcAft>
                      </a:pPr>
                      <a:r>
                        <a:rPr lang="es-ES" sz="1400">
                          <a:effectLst/>
                          <a:latin typeface="Arial" panose="020B0604020202020204" pitchFamily="34" charset="0"/>
                          <a:ea typeface="Times New Roman" panose="02020603050405020304" pitchFamily="18" charset="0"/>
                        </a:rPr>
                        <a:t>Popayán</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dirty="0">
                          <a:effectLst/>
                          <a:latin typeface="Arial" panose="020B0604020202020204" pitchFamily="34" charset="0"/>
                          <a:ea typeface="Times New Roman" panose="02020603050405020304" pitchFamily="18" charset="0"/>
                        </a:rPr>
                        <a:t>20</a:t>
                      </a:r>
                      <a:endParaRPr lang="es-CO" sz="14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solidFill>
                            <a:srgbClr val="FFFFFF"/>
                          </a:solidFill>
                          <a:effectLst/>
                          <a:latin typeface="Arial" panose="020B0604020202020204" pitchFamily="34" charset="0"/>
                          <a:ea typeface="Times New Roman" panose="02020603050405020304" pitchFamily="18" charset="0"/>
                        </a:rPr>
                        <a:t>2,2</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8E0000"/>
                    </a:solidFill>
                  </a:tcPr>
                </a:tc>
              </a:tr>
              <a:tr h="217058">
                <a:tc>
                  <a:txBody>
                    <a:bodyPr/>
                    <a:lstStyle/>
                    <a:p>
                      <a:pPr>
                        <a:spcAft>
                          <a:spcPts val="0"/>
                        </a:spcAft>
                      </a:pPr>
                      <a:r>
                        <a:rPr lang="es-ES" sz="1400">
                          <a:effectLst/>
                          <a:latin typeface="Arial" panose="020B0604020202020204" pitchFamily="34" charset="0"/>
                          <a:ea typeface="Times New Roman" panose="02020603050405020304" pitchFamily="18" charset="0"/>
                        </a:rPr>
                        <a:t>Pereira</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effectLst/>
                          <a:latin typeface="Arial" panose="020B0604020202020204" pitchFamily="34" charset="0"/>
                          <a:ea typeface="Times New Roman" panose="02020603050405020304" pitchFamily="18" charset="0"/>
                        </a:rPr>
                        <a:t>14</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solidFill>
                            <a:srgbClr val="FFFFFF"/>
                          </a:solidFill>
                          <a:effectLst/>
                          <a:latin typeface="Arial" panose="020B0604020202020204" pitchFamily="34" charset="0"/>
                          <a:ea typeface="Times New Roman" panose="02020603050405020304" pitchFamily="18" charset="0"/>
                        </a:rPr>
                        <a:t>1,5</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8E0000"/>
                    </a:solidFill>
                  </a:tcPr>
                </a:tc>
              </a:tr>
              <a:tr h="217058">
                <a:tc>
                  <a:txBody>
                    <a:bodyPr/>
                    <a:lstStyle/>
                    <a:p>
                      <a:pPr>
                        <a:spcAft>
                          <a:spcPts val="0"/>
                        </a:spcAft>
                      </a:pPr>
                      <a:r>
                        <a:rPr lang="es-ES" sz="1400">
                          <a:effectLst/>
                          <a:latin typeface="Arial" panose="020B0604020202020204" pitchFamily="34" charset="0"/>
                          <a:ea typeface="Times New Roman" panose="02020603050405020304" pitchFamily="18" charset="0"/>
                        </a:rPr>
                        <a:t>Neiva</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effectLst/>
                          <a:latin typeface="Arial" panose="020B0604020202020204" pitchFamily="34" charset="0"/>
                          <a:ea typeface="Times New Roman" panose="02020603050405020304" pitchFamily="18" charset="0"/>
                        </a:rPr>
                        <a:t>14</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solidFill>
                            <a:srgbClr val="FFFFFF"/>
                          </a:solidFill>
                          <a:effectLst/>
                          <a:latin typeface="Arial" panose="020B0604020202020204" pitchFamily="34" charset="0"/>
                          <a:ea typeface="Times New Roman" panose="02020603050405020304" pitchFamily="18" charset="0"/>
                        </a:rPr>
                        <a:t>1,5</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8E0000"/>
                    </a:solidFill>
                  </a:tcPr>
                </a:tc>
              </a:tr>
              <a:tr h="217058">
                <a:tc>
                  <a:txBody>
                    <a:bodyPr/>
                    <a:lstStyle/>
                    <a:p>
                      <a:pPr>
                        <a:spcAft>
                          <a:spcPts val="0"/>
                        </a:spcAft>
                      </a:pPr>
                      <a:r>
                        <a:rPr lang="es-ES" sz="1400">
                          <a:effectLst/>
                          <a:latin typeface="Arial" panose="020B0604020202020204" pitchFamily="34" charset="0"/>
                          <a:ea typeface="Times New Roman" panose="02020603050405020304" pitchFamily="18" charset="0"/>
                        </a:rPr>
                        <a:t>Armenia</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effectLst/>
                          <a:latin typeface="Arial" panose="020B0604020202020204" pitchFamily="34" charset="0"/>
                          <a:ea typeface="Times New Roman" panose="02020603050405020304" pitchFamily="18" charset="0"/>
                        </a:rPr>
                        <a:t>13</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solidFill>
                            <a:srgbClr val="FFFFFF"/>
                          </a:solidFill>
                          <a:effectLst/>
                          <a:latin typeface="Arial" panose="020B0604020202020204" pitchFamily="34" charset="0"/>
                          <a:ea typeface="Times New Roman" panose="02020603050405020304" pitchFamily="18" charset="0"/>
                        </a:rPr>
                        <a:t>1,4</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8E0000"/>
                    </a:solidFill>
                  </a:tcPr>
                </a:tc>
              </a:tr>
              <a:tr h="217058">
                <a:tc>
                  <a:txBody>
                    <a:bodyPr/>
                    <a:lstStyle/>
                    <a:p>
                      <a:pPr>
                        <a:spcAft>
                          <a:spcPts val="0"/>
                        </a:spcAft>
                      </a:pPr>
                      <a:r>
                        <a:rPr lang="es-ES" sz="1400">
                          <a:effectLst/>
                          <a:latin typeface="Arial" panose="020B0604020202020204" pitchFamily="34" charset="0"/>
                          <a:ea typeface="Times New Roman" panose="02020603050405020304" pitchFamily="18" charset="0"/>
                        </a:rPr>
                        <a:t>Cúcuta</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effectLst/>
                          <a:latin typeface="Arial" panose="020B0604020202020204" pitchFamily="34" charset="0"/>
                          <a:ea typeface="Times New Roman" panose="02020603050405020304" pitchFamily="18" charset="0"/>
                        </a:rPr>
                        <a:t>13</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solidFill>
                            <a:srgbClr val="FFFFFF"/>
                          </a:solidFill>
                          <a:effectLst/>
                          <a:latin typeface="Arial" panose="020B0604020202020204" pitchFamily="34" charset="0"/>
                          <a:ea typeface="Times New Roman" panose="02020603050405020304" pitchFamily="18" charset="0"/>
                        </a:rPr>
                        <a:t>1,4</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8E0000"/>
                    </a:solidFill>
                  </a:tcPr>
                </a:tc>
              </a:tr>
              <a:tr h="217058">
                <a:tc>
                  <a:txBody>
                    <a:bodyPr/>
                    <a:lstStyle/>
                    <a:p>
                      <a:pPr>
                        <a:spcAft>
                          <a:spcPts val="0"/>
                        </a:spcAft>
                      </a:pPr>
                      <a:r>
                        <a:rPr lang="es-ES" sz="1400">
                          <a:effectLst/>
                          <a:latin typeface="Arial" panose="020B0604020202020204" pitchFamily="34" charset="0"/>
                          <a:ea typeface="Times New Roman" panose="02020603050405020304" pitchFamily="18" charset="0"/>
                        </a:rPr>
                        <a:t>Manizales</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effectLst/>
                          <a:latin typeface="Arial" panose="020B0604020202020204" pitchFamily="34" charset="0"/>
                          <a:ea typeface="Times New Roman" panose="02020603050405020304" pitchFamily="18" charset="0"/>
                        </a:rPr>
                        <a:t>13</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solidFill>
                            <a:srgbClr val="FFFFFF"/>
                          </a:solidFill>
                          <a:effectLst/>
                          <a:latin typeface="Arial" panose="020B0604020202020204" pitchFamily="34" charset="0"/>
                          <a:ea typeface="Times New Roman" panose="02020603050405020304" pitchFamily="18" charset="0"/>
                        </a:rPr>
                        <a:t>1,4</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8E0000"/>
                    </a:solidFill>
                  </a:tcPr>
                </a:tc>
              </a:tr>
              <a:tr h="217058">
                <a:tc>
                  <a:txBody>
                    <a:bodyPr/>
                    <a:lstStyle/>
                    <a:p>
                      <a:pPr>
                        <a:spcAft>
                          <a:spcPts val="0"/>
                        </a:spcAft>
                      </a:pPr>
                      <a:r>
                        <a:rPr lang="es-ES" sz="1400">
                          <a:effectLst/>
                          <a:latin typeface="Arial" panose="020B0604020202020204" pitchFamily="34" charset="0"/>
                          <a:ea typeface="Times New Roman" panose="02020603050405020304" pitchFamily="18" charset="0"/>
                        </a:rPr>
                        <a:t>Montería</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effectLst/>
                          <a:latin typeface="Arial" panose="020B0604020202020204" pitchFamily="34" charset="0"/>
                          <a:ea typeface="Times New Roman" panose="02020603050405020304" pitchFamily="18" charset="0"/>
                        </a:rPr>
                        <a:t>12</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solidFill>
                            <a:srgbClr val="FFFFFF"/>
                          </a:solidFill>
                          <a:effectLst/>
                          <a:latin typeface="Arial" panose="020B0604020202020204" pitchFamily="34" charset="0"/>
                          <a:ea typeface="Times New Roman" panose="02020603050405020304" pitchFamily="18" charset="0"/>
                        </a:rPr>
                        <a:t>1,3</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8E0000"/>
                    </a:solidFill>
                  </a:tcPr>
                </a:tc>
              </a:tr>
              <a:tr h="217058">
                <a:tc>
                  <a:txBody>
                    <a:bodyPr/>
                    <a:lstStyle/>
                    <a:p>
                      <a:pPr>
                        <a:spcAft>
                          <a:spcPts val="0"/>
                        </a:spcAft>
                      </a:pPr>
                      <a:r>
                        <a:rPr lang="es-ES" sz="1400">
                          <a:effectLst/>
                          <a:latin typeface="Arial" panose="020B0604020202020204" pitchFamily="34" charset="0"/>
                          <a:ea typeface="Times New Roman" panose="02020603050405020304" pitchFamily="18" charset="0"/>
                        </a:rPr>
                        <a:t>Bello</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effectLst/>
                          <a:latin typeface="Arial" panose="020B0604020202020204" pitchFamily="34" charset="0"/>
                          <a:ea typeface="Times New Roman" panose="02020603050405020304" pitchFamily="18" charset="0"/>
                        </a:rPr>
                        <a:t>12</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solidFill>
                            <a:srgbClr val="FFFFFF"/>
                          </a:solidFill>
                          <a:effectLst/>
                          <a:latin typeface="Arial" panose="020B0604020202020204" pitchFamily="34" charset="0"/>
                          <a:ea typeface="Times New Roman" panose="02020603050405020304" pitchFamily="18" charset="0"/>
                        </a:rPr>
                        <a:t>1,3</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8E0000"/>
                    </a:solidFill>
                  </a:tcPr>
                </a:tc>
              </a:tr>
              <a:tr h="217058">
                <a:tc>
                  <a:txBody>
                    <a:bodyPr/>
                    <a:lstStyle/>
                    <a:p>
                      <a:pPr>
                        <a:spcAft>
                          <a:spcPts val="0"/>
                        </a:spcAft>
                      </a:pPr>
                      <a:r>
                        <a:rPr lang="es-ES" sz="1400">
                          <a:effectLst/>
                          <a:latin typeface="Arial" panose="020B0604020202020204" pitchFamily="34" charset="0"/>
                          <a:ea typeface="Times New Roman" panose="02020603050405020304" pitchFamily="18" charset="0"/>
                        </a:rPr>
                        <a:t>Santuario</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effectLst/>
                          <a:latin typeface="Arial" panose="020B0604020202020204" pitchFamily="34" charset="0"/>
                          <a:ea typeface="Times New Roman" panose="02020603050405020304" pitchFamily="18" charset="0"/>
                        </a:rPr>
                        <a:t>11</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solidFill>
                            <a:srgbClr val="FFFFFF"/>
                          </a:solidFill>
                          <a:effectLst/>
                          <a:latin typeface="Arial" panose="020B0604020202020204" pitchFamily="34" charset="0"/>
                          <a:ea typeface="Times New Roman" panose="02020603050405020304" pitchFamily="18" charset="0"/>
                        </a:rPr>
                        <a:t>1,2</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8E0000"/>
                    </a:solidFill>
                  </a:tcPr>
                </a:tc>
              </a:tr>
              <a:tr h="217058">
                <a:tc>
                  <a:txBody>
                    <a:bodyPr/>
                    <a:lstStyle/>
                    <a:p>
                      <a:pPr>
                        <a:spcAft>
                          <a:spcPts val="0"/>
                        </a:spcAft>
                      </a:pPr>
                      <a:r>
                        <a:rPr lang="es-ES" sz="1400" dirty="0">
                          <a:effectLst/>
                          <a:latin typeface="Arial" panose="020B0604020202020204" pitchFamily="34" charset="0"/>
                          <a:ea typeface="Times New Roman" panose="02020603050405020304" pitchFamily="18" charset="0"/>
                        </a:rPr>
                        <a:t>Santander </a:t>
                      </a:r>
                      <a:r>
                        <a:rPr lang="es-ES" sz="1400" dirty="0" smtClean="0">
                          <a:effectLst/>
                          <a:latin typeface="Arial" panose="020B0604020202020204" pitchFamily="34" charset="0"/>
                          <a:ea typeface="Times New Roman" panose="02020603050405020304" pitchFamily="18" charset="0"/>
                        </a:rPr>
                        <a:t>de </a:t>
                      </a:r>
                      <a:r>
                        <a:rPr lang="es-ES" sz="1400" dirty="0">
                          <a:effectLst/>
                          <a:latin typeface="Arial" panose="020B0604020202020204" pitchFamily="34" charset="0"/>
                          <a:ea typeface="Times New Roman" panose="02020603050405020304" pitchFamily="18" charset="0"/>
                        </a:rPr>
                        <a:t>Quilichao</a:t>
                      </a:r>
                      <a:endParaRPr lang="es-CO" sz="14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effectLst/>
                          <a:latin typeface="Arial" panose="020B0604020202020204" pitchFamily="34" charset="0"/>
                          <a:ea typeface="Times New Roman" panose="02020603050405020304" pitchFamily="18" charset="0"/>
                        </a:rPr>
                        <a:t>11</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solidFill>
                            <a:srgbClr val="FFFFFF"/>
                          </a:solidFill>
                          <a:effectLst/>
                          <a:latin typeface="Arial" panose="020B0604020202020204" pitchFamily="34" charset="0"/>
                          <a:ea typeface="Times New Roman" panose="02020603050405020304" pitchFamily="18" charset="0"/>
                        </a:rPr>
                        <a:t>1,2</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8E0000"/>
                    </a:solidFill>
                  </a:tcPr>
                </a:tc>
              </a:tr>
              <a:tr h="217058">
                <a:tc>
                  <a:txBody>
                    <a:bodyPr/>
                    <a:lstStyle/>
                    <a:p>
                      <a:pPr>
                        <a:spcAft>
                          <a:spcPts val="0"/>
                        </a:spcAft>
                      </a:pPr>
                      <a:r>
                        <a:rPr lang="es-ES" sz="1400">
                          <a:effectLst/>
                          <a:latin typeface="Arial" panose="020B0604020202020204" pitchFamily="34" charset="0"/>
                          <a:ea typeface="Times New Roman" panose="02020603050405020304" pitchFamily="18" charset="0"/>
                        </a:rPr>
                        <a:t>Rionegro</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effectLst/>
                          <a:latin typeface="Arial" panose="020B0604020202020204" pitchFamily="34" charset="0"/>
                          <a:ea typeface="Times New Roman" panose="02020603050405020304" pitchFamily="18" charset="0"/>
                        </a:rPr>
                        <a:t>11</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solidFill>
                            <a:srgbClr val="FFFFFF"/>
                          </a:solidFill>
                          <a:effectLst/>
                          <a:latin typeface="Arial" panose="020B0604020202020204" pitchFamily="34" charset="0"/>
                          <a:ea typeface="Times New Roman" panose="02020603050405020304" pitchFamily="18" charset="0"/>
                        </a:rPr>
                        <a:t>1,2</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8E0000"/>
                    </a:solidFill>
                  </a:tcPr>
                </a:tc>
              </a:tr>
              <a:tr h="217058">
                <a:tc>
                  <a:txBody>
                    <a:bodyPr/>
                    <a:lstStyle/>
                    <a:p>
                      <a:pPr>
                        <a:spcAft>
                          <a:spcPts val="0"/>
                        </a:spcAft>
                      </a:pPr>
                      <a:r>
                        <a:rPr lang="es-ES" sz="1400">
                          <a:effectLst/>
                          <a:latin typeface="Arial" panose="020B0604020202020204" pitchFamily="34" charset="0"/>
                          <a:ea typeface="Times New Roman" panose="02020603050405020304" pitchFamily="18" charset="0"/>
                        </a:rPr>
                        <a:t>Ibagué</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effectLst/>
                          <a:latin typeface="Arial" panose="020B0604020202020204" pitchFamily="34" charset="0"/>
                          <a:ea typeface="Times New Roman" panose="02020603050405020304" pitchFamily="18" charset="0"/>
                        </a:rPr>
                        <a:t>10</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solidFill>
                            <a:srgbClr val="FFFFFF"/>
                          </a:solidFill>
                          <a:effectLst/>
                          <a:latin typeface="Arial" panose="020B0604020202020204" pitchFamily="34" charset="0"/>
                          <a:ea typeface="Times New Roman" panose="02020603050405020304" pitchFamily="18" charset="0"/>
                        </a:rPr>
                        <a:t>1,1</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8E0000"/>
                    </a:solidFill>
                  </a:tcPr>
                </a:tc>
              </a:tr>
              <a:tr h="217058">
                <a:tc>
                  <a:txBody>
                    <a:bodyPr/>
                    <a:lstStyle/>
                    <a:p>
                      <a:pPr>
                        <a:spcAft>
                          <a:spcPts val="0"/>
                        </a:spcAft>
                      </a:pPr>
                      <a:r>
                        <a:rPr lang="es-ES" sz="1400">
                          <a:effectLst/>
                          <a:latin typeface="Arial" panose="020B0604020202020204" pitchFamily="34" charset="0"/>
                          <a:ea typeface="Times New Roman" panose="02020603050405020304" pitchFamily="18" charset="0"/>
                        </a:rPr>
                        <a:t>Buga</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effectLst/>
                          <a:latin typeface="Arial" panose="020B0604020202020204" pitchFamily="34" charset="0"/>
                          <a:ea typeface="Times New Roman" panose="02020603050405020304" pitchFamily="18" charset="0"/>
                        </a:rPr>
                        <a:t>9</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solidFill>
                            <a:srgbClr val="FFFFFF"/>
                          </a:solidFill>
                          <a:effectLst/>
                          <a:latin typeface="Arial" panose="020B0604020202020204" pitchFamily="34" charset="0"/>
                          <a:ea typeface="Times New Roman" panose="02020603050405020304" pitchFamily="18" charset="0"/>
                        </a:rPr>
                        <a:t>1,0</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8E0000"/>
                    </a:solidFill>
                  </a:tcPr>
                </a:tc>
              </a:tr>
              <a:tr h="217058">
                <a:tc>
                  <a:txBody>
                    <a:bodyPr/>
                    <a:lstStyle/>
                    <a:p>
                      <a:pPr>
                        <a:spcAft>
                          <a:spcPts val="0"/>
                        </a:spcAft>
                      </a:pPr>
                      <a:r>
                        <a:rPr lang="es-ES" sz="1400">
                          <a:effectLst/>
                          <a:latin typeface="Arial" panose="020B0604020202020204" pitchFamily="34" charset="0"/>
                          <a:ea typeface="Times New Roman" panose="02020603050405020304" pitchFamily="18" charset="0"/>
                        </a:rPr>
                        <a:t>Barranquilla</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effectLst/>
                          <a:latin typeface="Arial" panose="020B0604020202020204" pitchFamily="34" charset="0"/>
                          <a:ea typeface="Times New Roman" panose="02020603050405020304" pitchFamily="18" charset="0"/>
                        </a:rPr>
                        <a:t>8</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solidFill>
                            <a:srgbClr val="FFFFFF"/>
                          </a:solidFill>
                          <a:effectLst/>
                          <a:latin typeface="Arial" panose="020B0604020202020204" pitchFamily="34" charset="0"/>
                          <a:ea typeface="Times New Roman" panose="02020603050405020304" pitchFamily="18" charset="0"/>
                        </a:rPr>
                        <a:t>0,9</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8E0000"/>
                    </a:solidFill>
                  </a:tcPr>
                </a:tc>
              </a:tr>
              <a:tr h="217058">
                <a:tc>
                  <a:txBody>
                    <a:bodyPr/>
                    <a:lstStyle/>
                    <a:p>
                      <a:pPr>
                        <a:spcAft>
                          <a:spcPts val="0"/>
                        </a:spcAft>
                      </a:pPr>
                      <a:r>
                        <a:rPr lang="es-ES" sz="1400">
                          <a:effectLst/>
                          <a:latin typeface="Arial" panose="020B0604020202020204" pitchFamily="34" charset="0"/>
                          <a:ea typeface="Times New Roman" panose="02020603050405020304" pitchFamily="18" charset="0"/>
                        </a:rPr>
                        <a:t>Antioquia</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effectLst/>
                          <a:latin typeface="Arial" panose="020B0604020202020204" pitchFamily="34" charset="0"/>
                          <a:ea typeface="Times New Roman" panose="02020603050405020304" pitchFamily="18" charset="0"/>
                        </a:rPr>
                        <a:t>7</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solidFill>
                            <a:srgbClr val="FFFFFF"/>
                          </a:solidFill>
                          <a:effectLst/>
                          <a:latin typeface="Arial" panose="020B0604020202020204" pitchFamily="34" charset="0"/>
                          <a:ea typeface="Times New Roman" panose="02020603050405020304" pitchFamily="18" charset="0"/>
                        </a:rPr>
                        <a:t>0,8</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8E0000"/>
                    </a:solidFill>
                  </a:tcPr>
                </a:tc>
              </a:tr>
              <a:tr h="217058">
                <a:tc>
                  <a:txBody>
                    <a:bodyPr/>
                    <a:lstStyle/>
                    <a:p>
                      <a:pPr>
                        <a:spcAft>
                          <a:spcPts val="0"/>
                        </a:spcAft>
                      </a:pPr>
                      <a:r>
                        <a:rPr lang="es-ES" sz="1400">
                          <a:effectLst/>
                          <a:latin typeface="Arial" panose="020B0604020202020204" pitchFamily="34" charset="0"/>
                          <a:ea typeface="Times New Roman" panose="02020603050405020304" pitchFamily="18" charset="0"/>
                        </a:rPr>
                        <a:t>Valledupar</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effectLst/>
                          <a:latin typeface="Arial" panose="020B0604020202020204" pitchFamily="34" charset="0"/>
                          <a:ea typeface="Times New Roman" panose="02020603050405020304" pitchFamily="18" charset="0"/>
                        </a:rPr>
                        <a:t>7</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solidFill>
                            <a:srgbClr val="FFFFFF"/>
                          </a:solidFill>
                          <a:effectLst/>
                          <a:latin typeface="Arial" panose="020B0604020202020204" pitchFamily="34" charset="0"/>
                          <a:ea typeface="Times New Roman" panose="02020603050405020304" pitchFamily="18" charset="0"/>
                        </a:rPr>
                        <a:t>0,8</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8E0000"/>
                    </a:solidFill>
                  </a:tcPr>
                </a:tc>
              </a:tr>
              <a:tr h="217058">
                <a:tc>
                  <a:txBody>
                    <a:bodyPr/>
                    <a:lstStyle/>
                    <a:p>
                      <a:pPr>
                        <a:spcAft>
                          <a:spcPts val="0"/>
                        </a:spcAft>
                      </a:pPr>
                      <a:r>
                        <a:rPr lang="es-ES" sz="1400">
                          <a:effectLst/>
                          <a:latin typeface="Arial" panose="020B0604020202020204" pitchFamily="34" charset="0"/>
                          <a:ea typeface="Times New Roman" panose="02020603050405020304" pitchFamily="18" charset="0"/>
                        </a:rPr>
                        <a:t>Villavicencio</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effectLst/>
                          <a:latin typeface="Arial" panose="020B0604020202020204" pitchFamily="34" charset="0"/>
                          <a:ea typeface="Times New Roman" panose="02020603050405020304" pitchFamily="18" charset="0"/>
                        </a:rPr>
                        <a:t>7</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solidFill>
                            <a:srgbClr val="FFFFFF"/>
                          </a:solidFill>
                          <a:effectLst/>
                          <a:latin typeface="Arial" panose="020B0604020202020204" pitchFamily="34" charset="0"/>
                          <a:ea typeface="Times New Roman" panose="02020603050405020304" pitchFamily="18" charset="0"/>
                        </a:rPr>
                        <a:t>0,8</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8E0000"/>
                    </a:solidFill>
                  </a:tcPr>
                </a:tc>
              </a:tr>
              <a:tr h="217058">
                <a:tc>
                  <a:txBody>
                    <a:bodyPr/>
                    <a:lstStyle/>
                    <a:p>
                      <a:pPr>
                        <a:spcAft>
                          <a:spcPts val="0"/>
                        </a:spcAft>
                      </a:pPr>
                      <a:r>
                        <a:rPr lang="es-ES" sz="1400">
                          <a:effectLst/>
                          <a:latin typeface="Arial" panose="020B0604020202020204" pitchFamily="34" charset="0"/>
                          <a:ea typeface="Times New Roman" panose="02020603050405020304" pitchFamily="18" charset="0"/>
                        </a:rPr>
                        <a:t>Itagüí</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effectLst/>
                          <a:latin typeface="Arial" panose="020B0604020202020204" pitchFamily="34" charset="0"/>
                          <a:ea typeface="Times New Roman" panose="02020603050405020304" pitchFamily="18" charset="0"/>
                        </a:rPr>
                        <a:t>7</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spcAft>
                          <a:spcPts val="0"/>
                        </a:spcAft>
                      </a:pPr>
                      <a:r>
                        <a:rPr lang="es-ES" sz="1400">
                          <a:solidFill>
                            <a:srgbClr val="FFFFFF"/>
                          </a:solidFill>
                          <a:effectLst/>
                          <a:latin typeface="Arial" panose="020B0604020202020204" pitchFamily="34" charset="0"/>
                          <a:ea typeface="Times New Roman" panose="02020603050405020304" pitchFamily="18" charset="0"/>
                        </a:rPr>
                        <a:t>0,8</a:t>
                      </a:r>
                      <a:endParaRPr lang="es-CO" sz="140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8E0000"/>
                    </a:solidFill>
                  </a:tcPr>
                </a:tc>
              </a:tr>
              <a:tr h="355451">
                <a:tc>
                  <a:txBody>
                    <a:bodyPr/>
                    <a:lstStyle/>
                    <a:p>
                      <a:pPr>
                        <a:spcAft>
                          <a:spcPts val="0"/>
                        </a:spcAft>
                      </a:pPr>
                      <a:r>
                        <a:rPr lang="es-ES" sz="1400" dirty="0">
                          <a:solidFill>
                            <a:srgbClr val="FFFFFF"/>
                          </a:solidFill>
                          <a:effectLst/>
                          <a:latin typeface="Arial" panose="020B0604020202020204" pitchFamily="34" charset="0"/>
                          <a:ea typeface="Times New Roman" panose="02020603050405020304" pitchFamily="18" charset="0"/>
                        </a:rPr>
                        <a:t>Total</a:t>
                      </a:r>
                      <a:endParaRPr lang="es-CO" sz="14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0F243E"/>
                    </a:solidFill>
                  </a:tcPr>
                </a:tc>
                <a:tc>
                  <a:txBody>
                    <a:bodyPr/>
                    <a:lstStyle/>
                    <a:p>
                      <a:pPr algn="ctr">
                        <a:spcAft>
                          <a:spcPts val="0"/>
                        </a:spcAft>
                      </a:pPr>
                      <a:r>
                        <a:rPr lang="es-ES" sz="1400" dirty="0">
                          <a:solidFill>
                            <a:srgbClr val="FFFFFF"/>
                          </a:solidFill>
                          <a:effectLst/>
                          <a:latin typeface="Arial" panose="020B0604020202020204" pitchFamily="34" charset="0"/>
                          <a:ea typeface="Times New Roman" panose="02020603050405020304" pitchFamily="18" charset="0"/>
                        </a:rPr>
                        <a:t>406</a:t>
                      </a:r>
                      <a:endParaRPr lang="es-CO" sz="14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0F243E"/>
                    </a:solidFill>
                  </a:tcPr>
                </a:tc>
                <a:tc>
                  <a:txBody>
                    <a:bodyPr/>
                    <a:lstStyle/>
                    <a:p>
                      <a:pPr algn="ctr">
                        <a:spcAft>
                          <a:spcPts val="0"/>
                        </a:spcAft>
                      </a:pPr>
                      <a:r>
                        <a:rPr lang="es-ES" sz="1400" dirty="0">
                          <a:solidFill>
                            <a:srgbClr val="FFFFFF"/>
                          </a:solidFill>
                          <a:effectLst/>
                          <a:latin typeface="Arial" panose="020B0604020202020204" pitchFamily="34" charset="0"/>
                          <a:ea typeface="Times New Roman" panose="02020603050405020304" pitchFamily="18" charset="0"/>
                        </a:rPr>
                        <a:t>44,3</a:t>
                      </a:r>
                      <a:endParaRPr lang="es-CO" sz="1400" dirty="0">
                        <a:effectLst/>
                        <a:latin typeface="Times New Roman" panose="02020603050405020304" pitchFamily="18" charset="0"/>
                        <a:ea typeface="Times New Roman" panose="02020603050405020304" pitchFamily="18" charset="0"/>
                      </a:endParaRPr>
                    </a:p>
                  </a:txBody>
                  <a:tcPr marL="44450" marR="44450" marT="0" marB="0" anchor="b">
                    <a:lnL>
                      <a:noFill/>
                    </a:lnL>
                    <a:lnR>
                      <a:noFill/>
                    </a:lnR>
                    <a:lnT>
                      <a:noFill/>
                    </a:lnT>
                    <a:lnB>
                      <a:noFill/>
                    </a:lnB>
                    <a:solidFill>
                      <a:srgbClr val="0F243E"/>
                    </a:solidFill>
                  </a:tcPr>
                </a:tc>
              </a:tr>
            </a:tbl>
          </a:graphicData>
        </a:graphic>
      </p:graphicFrame>
    </p:spTree>
    <p:extLst>
      <p:ext uri="{BB962C8B-B14F-4D97-AF65-F5344CB8AC3E}">
        <p14:creationId xmlns:p14="http://schemas.microsoft.com/office/powerpoint/2010/main" val="1301522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redit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63032"/>
            <a:ext cx="9144000" cy="294968"/>
          </a:xfrm>
          <a:prstGeom prst="rect">
            <a:avLst/>
          </a:prstGeom>
        </p:spPr>
      </p:pic>
      <p:pic>
        <p:nvPicPr>
          <p:cNvPr id="3" name="Imagen 2"/>
          <p:cNvPicPr>
            <a:picLocks noChangeAspect="1"/>
          </p:cNvPicPr>
          <p:nvPr/>
        </p:nvPicPr>
        <p:blipFill>
          <a:blip r:embed="rId3"/>
          <a:stretch>
            <a:fillRect/>
          </a:stretch>
        </p:blipFill>
        <p:spPr>
          <a:xfrm>
            <a:off x="3119900" y="240488"/>
            <a:ext cx="6024100" cy="698500"/>
          </a:xfrm>
          <a:prstGeom prst="rect">
            <a:avLst/>
          </a:prstGeom>
        </p:spPr>
      </p:pic>
      <p:pic>
        <p:nvPicPr>
          <p:cNvPr id="2" name="Imagen 1"/>
          <p:cNvPicPr>
            <a:picLocks noChangeAspect="1"/>
          </p:cNvPicPr>
          <p:nvPr/>
        </p:nvPicPr>
        <p:blipFill>
          <a:blip r:embed="rId4"/>
          <a:stretch>
            <a:fillRect/>
          </a:stretch>
        </p:blipFill>
        <p:spPr>
          <a:xfrm>
            <a:off x="188145" y="240488"/>
            <a:ext cx="952500" cy="698500"/>
          </a:xfrm>
          <a:prstGeom prst="rect">
            <a:avLst/>
          </a:prstGeom>
        </p:spPr>
      </p:pic>
      <p:sp>
        <p:nvSpPr>
          <p:cNvPr id="4" name="Rectángulo 3"/>
          <p:cNvSpPr/>
          <p:nvPr/>
        </p:nvSpPr>
        <p:spPr>
          <a:xfrm>
            <a:off x="3423607" y="370532"/>
            <a:ext cx="5439102" cy="707886"/>
          </a:xfrm>
          <a:prstGeom prst="rect">
            <a:avLst/>
          </a:prstGeom>
        </p:spPr>
        <p:txBody>
          <a:bodyPr wrap="square">
            <a:spAutoFit/>
          </a:bodyPr>
          <a:lstStyle/>
          <a:p>
            <a:endParaRPr lang="es-CO" sz="2000" b="1" dirty="0" smtClean="0">
              <a:solidFill>
                <a:srgbClr val="FFFFFF"/>
              </a:solidFill>
              <a:latin typeface="Garamond" panose="02020404030301010803" pitchFamily="18" charset="0"/>
            </a:endParaRPr>
          </a:p>
          <a:p>
            <a:endParaRPr lang="es-CO" sz="2000" dirty="0">
              <a:solidFill>
                <a:srgbClr val="7F7F7F"/>
              </a:solidFill>
              <a:latin typeface="Garamond" panose="02020404030301010803" pitchFamily="18" charset="0"/>
            </a:endParaRPr>
          </a:p>
        </p:txBody>
      </p:sp>
      <p:sp>
        <p:nvSpPr>
          <p:cNvPr id="7" name="Rectángulo 6"/>
          <p:cNvSpPr/>
          <p:nvPr/>
        </p:nvSpPr>
        <p:spPr>
          <a:xfrm>
            <a:off x="115502" y="5834421"/>
            <a:ext cx="6968692" cy="481670"/>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Departamento Administrativo Nacional de Estadística – DANE.</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8" name="Rectángulo 7"/>
          <p:cNvSpPr/>
          <p:nvPr/>
        </p:nvSpPr>
        <p:spPr>
          <a:xfrm>
            <a:off x="115502" y="6481217"/>
            <a:ext cx="6968692" cy="481670"/>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Departamento Administrativo Nacional de Estadística – DANE.</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6" name="Rectángulo 5"/>
          <p:cNvSpPr/>
          <p:nvPr/>
        </p:nvSpPr>
        <p:spPr>
          <a:xfrm>
            <a:off x="3031958" y="205406"/>
            <a:ext cx="6035040" cy="835613"/>
          </a:xfrm>
          <a:prstGeom prst="rect">
            <a:avLst/>
          </a:prstGeom>
        </p:spPr>
        <p:txBody>
          <a:bodyPr wrap="square">
            <a:spAutoFit/>
          </a:bodyPr>
          <a:lstStyle/>
          <a:p>
            <a:pPr algn="ctr">
              <a:lnSpc>
                <a:spcPct val="115000"/>
              </a:lnSpc>
              <a:spcAft>
                <a:spcPts val="0"/>
              </a:spcAft>
            </a:pPr>
            <a:r>
              <a:rPr lang="es-CO" sz="1400" b="1" dirty="0">
                <a:solidFill>
                  <a:schemeClr val="bg1"/>
                </a:solidFill>
                <a:latin typeface="Arial" panose="020B0604020202020204" pitchFamily="34" charset="0"/>
                <a:ea typeface="Times New Roman" panose="02020603050405020304" pitchFamily="18" charset="0"/>
              </a:rPr>
              <a:t>Comportamiento de las lesiones por Pólvora, que requirieron hospitalización en población general vs menores de edad, Colombia, durante la vigilancia intensificada, 2015-2016</a:t>
            </a:r>
            <a:endParaRPr lang="es-CO" sz="1400" dirty="0">
              <a:solidFill>
                <a:schemeClr val="bg1"/>
              </a:solidFill>
              <a:effectLst/>
              <a:latin typeface="Times New Roman" panose="02020603050405020304" pitchFamily="18" charset="0"/>
              <a:ea typeface="Times New Roman" panose="02020603050405020304" pitchFamily="18" charset="0"/>
            </a:endParaRPr>
          </a:p>
        </p:txBody>
      </p:sp>
      <p:graphicFrame>
        <p:nvGraphicFramePr>
          <p:cNvPr id="9" name="Tabla 8"/>
          <p:cNvGraphicFramePr>
            <a:graphicFrameLocks noGrp="1"/>
          </p:cNvGraphicFramePr>
          <p:nvPr>
            <p:extLst>
              <p:ext uri="{D42A27DB-BD31-4B8C-83A1-F6EECF244321}">
                <p14:modId xmlns:p14="http://schemas.microsoft.com/office/powerpoint/2010/main" val="3155546519"/>
              </p:ext>
            </p:extLst>
          </p:nvPr>
        </p:nvGraphicFramePr>
        <p:xfrm>
          <a:off x="668956" y="1435106"/>
          <a:ext cx="7806088" cy="3800628"/>
        </p:xfrm>
        <a:graphic>
          <a:graphicData uri="http://schemas.openxmlformats.org/drawingml/2006/table">
            <a:tbl>
              <a:tblPr/>
              <a:tblGrid>
                <a:gridCol w="2495624"/>
                <a:gridCol w="1695500"/>
                <a:gridCol w="1468531"/>
                <a:gridCol w="2146433"/>
              </a:tblGrid>
              <a:tr h="402838">
                <a:tc gridSpan="4">
                  <a:txBody>
                    <a:bodyPr/>
                    <a:lstStyle/>
                    <a:p>
                      <a:pPr algn="ctr" fontAlgn="b"/>
                      <a:r>
                        <a:rPr lang="pt-BR" sz="1800" b="1" i="0" u="none" strike="noStrike" dirty="0">
                          <a:solidFill>
                            <a:srgbClr val="FFFFFF"/>
                          </a:solidFill>
                          <a:effectLst/>
                          <a:latin typeface="Arial" panose="020B0604020202020204" pitchFamily="34" charset="0"/>
                        </a:rPr>
                        <a:t>Lesiones por pólvora, </a:t>
                      </a:r>
                      <a:r>
                        <a:rPr lang="pt-BR" sz="1800" b="1" i="0" u="none" strike="noStrike" dirty="0" err="1">
                          <a:solidFill>
                            <a:srgbClr val="FFFFFF"/>
                          </a:solidFill>
                          <a:effectLst/>
                          <a:latin typeface="Arial" panose="020B0604020202020204" pitchFamily="34" charset="0"/>
                        </a:rPr>
                        <a:t>Vigilancia</a:t>
                      </a:r>
                      <a:r>
                        <a:rPr lang="pt-BR" sz="1800" b="1" i="0" u="none" strike="noStrike" dirty="0">
                          <a:solidFill>
                            <a:srgbClr val="FFFFFF"/>
                          </a:solidFill>
                          <a:effectLst/>
                          <a:latin typeface="Arial" panose="020B0604020202020204" pitchFamily="34" charset="0"/>
                        </a:rPr>
                        <a:t> intensificada (n= 917)</a:t>
                      </a:r>
                    </a:p>
                  </a:txBody>
                  <a:tcPr marL="6350" marR="6350" marT="6350" marB="0" anchor="b">
                    <a:lnL>
                      <a:noFill/>
                    </a:lnL>
                    <a:lnR>
                      <a:noFill/>
                    </a:lnR>
                    <a:lnT>
                      <a:noFill/>
                    </a:lnT>
                    <a:lnB>
                      <a:noFill/>
                    </a:lnB>
                    <a:solidFill>
                      <a:srgbClr val="0F243E"/>
                    </a:solidFill>
                  </a:tcPr>
                </a:tc>
                <a:tc hMerge="1">
                  <a:txBody>
                    <a:bodyPr/>
                    <a:lstStyle/>
                    <a:p>
                      <a:endParaRPr lang="es-CO"/>
                    </a:p>
                  </a:txBody>
                  <a:tcPr/>
                </a:tc>
                <a:tc hMerge="1">
                  <a:txBody>
                    <a:bodyPr/>
                    <a:lstStyle/>
                    <a:p>
                      <a:endParaRPr lang="es-CO"/>
                    </a:p>
                  </a:txBody>
                  <a:tcPr/>
                </a:tc>
                <a:tc hMerge="1">
                  <a:txBody>
                    <a:bodyPr/>
                    <a:lstStyle/>
                    <a:p>
                      <a:endParaRPr lang="es-CO"/>
                    </a:p>
                  </a:txBody>
                  <a:tcPr/>
                </a:tc>
              </a:tr>
              <a:tr h="1289672">
                <a:tc rowSpan="2">
                  <a:txBody>
                    <a:bodyPr/>
                    <a:lstStyle/>
                    <a:p>
                      <a:pPr algn="ctr" fontAlgn="ctr"/>
                      <a:r>
                        <a:rPr lang="es-CO" sz="1800" b="1" i="0" u="none" strike="noStrike">
                          <a:effectLst/>
                          <a:latin typeface="Arial" panose="020B0604020202020204" pitchFamily="34" charset="0"/>
                        </a:rPr>
                        <a:t>Casos que requirieron hospitalización</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800" b="1" i="0" u="none" strike="noStrike">
                          <a:effectLst/>
                          <a:latin typeface="Arial" panose="020B0604020202020204" pitchFamily="34" charset="0"/>
                        </a:rPr>
                        <a:t>Mayor de 18 años</a:t>
                      </a:r>
                    </a:p>
                  </a:txBody>
                  <a:tcPr marL="6350" marR="6350" marT="6350" marB="0" anchor="ctr">
                    <a:lnL>
                      <a:noFill/>
                    </a:lnL>
                    <a:lnR>
                      <a:noFill/>
                    </a:lnR>
                    <a:lnT>
                      <a:noFill/>
                    </a:lnT>
                    <a:lnB>
                      <a:noFill/>
                    </a:lnB>
                    <a:solidFill>
                      <a:srgbClr val="FFFFFF"/>
                    </a:solidFill>
                  </a:tcPr>
                </a:tc>
                <a:tc>
                  <a:txBody>
                    <a:bodyPr/>
                    <a:lstStyle/>
                    <a:p>
                      <a:pPr algn="ctr" fontAlgn="ctr"/>
                      <a:r>
                        <a:rPr lang="es-CO" sz="1800" b="1" i="0" u="none" strike="noStrike">
                          <a:effectLst/>
                          <a:latin typeface="Arial" panose="020B0604020202020204" pitchFamily="34" charset="0"/>
                        </a:rPr>
                        <a:t>Menor de edad</a:t>
                      </a:r>
                    </a:p>
                  </a:txBody>
                  <a:tcPr marL="6350" marR="6350" marT="6350" marB="0" anchor="ctr">
                    <a:lnL>
                      <a:noFill/>
                    </a:lnL>
                    <a:lnR>
                      <a:noFill/>
                    </a:lnR>
                    <a:lnT>
                      <a:noFill/>
                    </a:lnT>
                    <a:lnB>
                      <a:noFill/>
                    </a:lnB>
                    <a:solidFill>
                      <a:srgbClr val="FFFFFF"/>
                    </a:solidFill>
                  </a:tcPr>
                </a:tc>
                <a:tc>
                  <a:txBody>
                    <a:bodyPr/>
                    <a:lstStyle/>
                    <a:p>
                      <a:pPr algn="ctr" fontAlgn="ctr"/>
                      <a:r>
                        <a:rPr lang="es-CO" sz="1800" b="1" i="0" u="none" strike="noStrike">
                          <a:effectLst/>
                          <a:latin typeface="Arial" panose="020B0604020202020204" pitchFamily="34" charset="0"/>
                        </a:rPr>
                        <a:t>Total casos</a:t>
                      </a:r>
                    </a:p>
                  </a:txBody>
                  <a:tcPr marL="6350" marR="6350" marT="6350" marB="0" anchor="ctr">
                    <a:lnL>
                      <a:noFill/>
                    </a:lnL>
                    <a:lnR>
                      <a:noFill/>
                    </a:lnR>
                    <a:lnT>
                      <a:noFill/>
                    </a:lnT>
                    <a:lnB>
                      <a:noFill/>
                    </a:lnB>
                    <a:solidFill>
                      <a:srgbClr val="FFFFFF"/>
                    </a:solidFill>
                  </a:tcPr>
                </a:tc>
              </a:tr>
              <a:tr h="1463282">
                <a:tc vMerge="1">
                  <a:txBody>
                    <a:bodyPr/>
                    <a:lstStyle/>
                    <a:p>
                      <a:endParaRPr lang="es-CO"/>
                    </a:p>
                  </a:txBody>
                  <a:tcPr/>
                </a:tc>
                <a:tc>
                  <a:txBody>
                    <a:bodyPr/>
                    <a:lstStyle/>
                    <a:p>
                      <a:pPr algn="ctr" fontAlgn="ctr"/>
                      <a:r>
                        <a:rPr lang="es-CO" sz="1800" b="1" i="0" u="none" strike="noStrike">
                          <a:effectLst/>
                          <a:latin typeface="Arial" panose="020B0604020202020204" pitchFamily="34" charset="0"/>
                        </a:rPr>
                        <a:t>Frecuencia absoluta (Frecuencia relativa %)</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800" b="1" i="0" u="none" strike="noStrike">
                          <a:effectLst/>
                          <a:latin typeface="Arial" panose="020B0604020202020204" pitchFamily="34" charset="0"/>
                        </a:rPr>
                        <a:t>Frecuencia absoluta (Frecuencia relativa %)</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800" b="1" i="0" u="none" strike="noStrike">
                          <a:effectLst/>
                          <a:latin typeface="Arial" panose="020B0604020202020204" pitchFamily="34" charset="0"/>
                        </a:rPr>
                        <a:t>Frecuencia absoluta (Frecuencia relativa %) </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644836">
                <a:tc>
                  <a:txBody>
                    <a:bodyPr/>
                    <a:lstStyle/>
                    <a:p>
                      <a:pPr algn="ctr" fontAlgn="ctr"/>
                      <a:r>
                        <a:rPr lang="es-CO" sz="1800" b="1" i="0" u="none" strike="noStrike">
                          <a:effectLst/>
                          <a:latin typeface="Arial" panose="020B0604020202020204" pitchFamily="34" charset="0"/>
                        </a:rPr>
                        <a:t>SI</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800" b="1" i="0" u="none" strike="noStrike">
                          <a:effectLst/>
                          <a:latin typeface="Arial" panose="020B0604020202020204" pitchFamily="34" charset="0"/>
                        </a:rPr>
                        <a:t>128 (52,4)</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800" b="1" i="0" u="none" strike="noStrike">
                          <a:effectLst/>
                          <a:latin typeface="Arial" panose="020B0604020202020204" pitchFamily="34" charset="0"/>
                        </a:rPr>
                        <a:t>116 (47,5)</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800" b="1" i="0" u="none" strike="noStrike" dirty="0">
                          <a:effectLst/>
                          <a:latin typeface="Arial" panose="020B0604020202020204" pitchFamily="34" charset="0"/>
                        </a:rPr>
                        <a:t>244 (26,6)</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432662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redit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63032"/>
            <a:ext cx="9144000" cy="294968"/>
          </a:xfrm>
          <a:prstGeom prst="rect">
            <a:avLst/>
          </a:prstGeom>
        </p:spPr>
      </p:pic>
      <p:pic>
        <p:nvPicPr>
          <p:cNvPr id="3" name="Imagen 2"/>
          <p:cNvPicPr>
            <a:picLocks noChangeAspect="1"/>
          </p:cNvPicPr>
          <p:nvPr/>
        </p:nvPicPr>
        <p:blipFill>
          <a:blip r:embed="rId3"/>
          <a:stretch>
            <a:fillRect/>
          </a:stretch>
        </p:blipFill>
        <p:spPr>
          <a:xfrm>
            <a:off x="3119900" y="240488"/>
            <a:ext cx="6024100" cy="698500"/>
          </a:xfrm>
          <a:prstGeom prst="rect">
            <a:avLst/>
          </a:prstGeom>
        </p:spPr>
      </p:pic>
      <p:pic>
        <p:nvPicPr>
          <p:cNvPr id="2" name="Imagen 1"/>
          <p:cNvPicPr>
            <a:picLocks noChangeAspect="1"/>
          </p:cNvPicPr>
          <p:nvPr/>
        </p:nvPicPr>
        <p:blipFill>
          <a:blip r:embed="rId4"/>
          <a:stretch>
            <a:fillRect/>
          </a:stretch>
        </p:blipFill>
        <p:spPr>
          <a:xfrm>
            <a:off x="188145" y="240488"/>
            <a:ext cx="952500" cy="698500"/>
          </a:xfrm>
          <a:prstGeom prst="rect">
            <a:avLst/>
          </a:prstGeom>
        </p:spPr>
      </p:pic>
      <p:sp>
        <p:nvSpPr>
          <p:cNvPr id="4" name="Rectángulo 3"/>
          <p:cNvSpPr/>
          <p:nvPr/>
        </p:nvSpPr>
        <p:spPr>
          <a:xfrm>
            <a:off x="3423607" y="370532"/>
            <a:ext cx="5439102" cy="707886"/>
          </a:xfrm>
          <a:prstGeom prst="rect">
            <a:avLst/>
          </a:prstGeom>
        </p:spPr>
        <p:txBody>
          <a:bodyPr wrap="square">
            <a:spAutoFit/>
          </a:bodyPr>
          <a:lstStyle/>
          <a:p>
            <a:endParaRPr lang="es-CO" sz="2000" b="1" dirty="0" smtClean="0">
              <a:solidFill>
                <a:srgbClr val="FFFFFF"/>
              </a:solidFill>
              <a:latin typeface="Garamond" panose="02020404030301010803" pitchFamily="18" charset="0"/>
            </a:endParaRPr>
          </a:p>
          <a:p>
            <a:endParaRPr lang="es-CO" sz="2000" dirty="0">
              <a:solidFill>
                <a:srgbClr val="7F7F7F"/>
              </a:solidFill>
              <a:latin typeface="Garamond" panose="02020404030301010803" pitchFamily="18" charset="0"/>
            </a:endParaRPr>
          </a:p>
        </p:txBody>
      </p:sp>
      <p:sp>
        <p:nvSpPr>
          <p:cNvPr id="7" name="Rectángulo 6"/>
          <p:cNvSpPr/>
          <p:nvPr/>
        </p:nvSpPr>
        <p:spPr>
          <a:xfrm>
            <a:off x="115502" y="5834421"/>
            <a:ext cx="6968692" cy="481670"/>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Departamento Administrativo Nacional de Estadística – DANE.</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8" name="Rectángulo 7"/>
          <p:cNvSpPr/>
          <p:nvPr/>
        </p:nvSpPr>
        <p:spPr>
          <a:xfrm>
            <a:off x="115502" y="6558961"/>
            <a:ext cx="6968692" cy="287002"/>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6" name="Rectángulo 5"/>
          <p:cNvSpPr/>
          <p:nvPr/>
        </p:nvSpPr>
        <p:spPr>
          <a:xfrm>
            <a:off x="3277401" y="258528"/>
            <a:ext cx="5770345" cy="523220"/>
          </a:xfrm>
          <a:prstGeom prst="rect">
            <a:avLst/>
          </a:prstGeom>
        </p:spPr>
        <p:txBody>
          <a:bodyPr wrap="square">
            <a:spAutoFit/>
          </a:bodyPr>
          <a:lstStyle/>
          <a:p>
            <a:pPr algn="ctr"/>
            <a:r>
              <a:rPr lang="es-CO" sz="1400" b="1" dirty="0">
                <a:solidFill>
                  <a:schemeClr val="bg1"/>
                </a:solidFill>
                <a:latin typeface="Arial" panose="020B0604020202020204" pitchFamily="34" charset="0"/>
                <a:ea typeface="Times New Roman" panose="02020603050405020304" pitchFamily="18" charset="0"/>
              </a:rPr>
              <a:t>Distribución según el tipo de lesión por Pólvora, Colombia, durante la vigilancia Intensificada, 2015-2016</a:t>
            </a:r>
            <a:endParaRPr lang="es-CO" sz="1400" dirty="0">
              <a:solidFill>
                <a:schemeClr val="bg1"/>
              </a:solidFill>
            </a:endParaRPr>
          </a:p>
        </p:txBody>
      </p:sp>
      <p:graphicFrame>
        <p:nvGraphicFramePr>
          <p:cNvPr id="9" name="Tabla 8"/>
          <p:cNvGraphicFramePr>
            <a:graphicFrameLocks noGrp="1"/>
          </p:cNvGraphicFramePr>
          <p:nvPr>
            <p:extLst>
              <p:ext uri="{D42A27DB-BD31-4B8C-83A1-F6EECF244321}">
                <p14:modId xmlns:p14="http://schemas.microsoft.com/office/powerpoint/2010/main" val="905236582"/>
              </p:ext>
            </p:extLst>
          </p:nvPr>
        </p:nvGraphicFramePr>
        <p:xfrm>
          <a:off x="188144" y="1414910"/>
          <a:ext cx="8753724" cy="3830857"/>
        </p:xfrm>
        <a:graphic>
          <a:graphicData uri="http://schemas.openxmlformats.org/drawingml/2006/table">
            <a:tbl>
              <a:tblPr/>
              <a:tblGrid>
                <a:gridCol w="2520423"/>
                <a:gridCol w="1815788"/>
                <a:gridCol w="1680280"/>
                <a:gridCol w="1842890"/>
                <a:gridCol w="894343"/>
              </a:tblGrid>
              <a:tr h="353200">
                <a:tc gridSpan="5">
                  <a:txBody>
                    <a:bodyPr/>
                    <a:lstStyle/>
                    <a:p>
                      <a:pPr algn="ctr" fontAlgn="b"/>
                      <a:r>
                        <a:rPr lang="pt-BR" sz="1800" b="1" i="0" u="none" strike="noStrike" dirty="0">
                          <a:effectLst/>
                          <a:latin typeface="Arial" panose="020B0604020202020204" pitchFamily="34" charset="0"/>
                        </a:rPr>
                        <a:t>Lesiones por pólvora, </a:t>
                      </a:r>
                      <a:r>
                        <a:rPr lang="pt-BR" sz="1800" b="1" i="0" u="none" strike="noStrike" dirty="0" err="1">
                          <a:effectLst/>
                          <a:latin typeface="Arial" panose="020B0604020202020204" pitchFamily="34" charset="0"/>
                        </a:rPr>
                        <a:t>vigilancia</a:t>
                      </a:r>
                      <a:r>
                        <a:rPr lang="pt-BR" sz="1800" b="1" i="0" u="none" strike="noStrike" dirty="0">
                          <a:effectLst/>
                          <a:latin typeface="Arial" panose="020B0604020202020204" pitchFamily="34" charset="0"/>
                        </a:rPr>
                        <a:t> intensificada (n= 917)</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760737">
                <a:tc>
                  <a:txBody>
                    <a:bodyPr/>
                    <a:lstStyle/>
                    <a:p>
                      <a:pPr algn="ctr" fontAlgn="ctr"/>
                      <a:r>
                        <a:rPr lang="es-CO" sz="1800" b="1" i="0" u="none" strike="noStrike">
                          <a:solidFill>
                            <a:srgbClr val="FFFFFF"/>
                          </a:solidFill>
                          <a:effectLst/>
                          <a:latin typeface="Arial" panose="020B0604020202020204" pitchFamily="34" charset="0"/>
                        </a:rPr>
                        <a:t>Tipo de Lesión</a:t>
                      </a:r>
                    </a:p>
                  </a:txBody>
                  <a:tcPr marL="6350" marR="6350" marT="6350" marB="0" anchor="ctr">
                    <a:lnL>
                      <a:noFill/>
                    </a:lnL>
                    <a:lnR>
                      <a:noFill/>
                    </a:lnR>
                    <a:lnT>
                      <a:noFill/>
                    </a:lnT>
                    <a:lnB>
                      <a:noFill/>
                    </a:lnB>
                    <a:solidFill>
                      <a:srgbClr val="0F243E"/>
                    </a:solidFill>
                  </a:tcPr>
                </a:tc>
                <a:tc>
                  <a:txBody>
                    <a:bodyPr/>
                    <a:lstStyle/>
                    <a:p>
                      <a:pPr algn="ctr" fontAlgn="ctr"/>
                      <a:r>
                        <a:rPr lang="es-CO" sz="1800" b="1" i="0" u="none" strike="noStrike">
                          <a:solidFill>
                            <a:srgbClr val="FFFFFF"/>
                          </a:solidFill>
                          <a:effectLst/>
                          <a:latin typeface="Arial" panose="020B0604020202020204" pitchFamily="34" charset="0"/>
                        </a:rPr>
                        <a:t>Mayor de 18 años</a:t>
                      </a:r>
                    </a:p>
                  </a:txBody>
                  <a:tcPr marL="6350" marR="6350" marT="6350" marB="0" anchor="ctr">
                    <a:lnL>
                      <a:noFill/>
                    </a:lnL>
                    <a:lnR>
                      <a:noFill/>
                    </a:lnR>
                    <a:lnT>
                      <a:noFill/>
                    </a:lnT>
                    <a:lnB>
                      <a:noFill/>
                    </a:lnB>
                    <a:solidFill>
                      <a:srgbClr val="0F243E"/>
                    </a:solidFill>
                  </a:tcPr>
                </a:tc>
                <a:tc>
                  <a:txBody>
                    <a:bodyPr/>
                    <a:lstStyle/>
                    <a:p>
                      <a:pPr algn="ctr" fontAlgn="ctr"/>
                      <a:r>
                        <a:rPr lang="es-CO" sz="1800" b="1" i="0" u="none" strike="noStrike">
                          <a:solidFill>
                            <a:srgbClr val="FFFFFF"/>
                          </a:solidFill>
                          <a:effectLst/>
                          <a:latin typeface="Arial" panose="020B0604020202020204" pitchFamily="34" charset="0"/>
                        </a:rPr>
                        <a:t>Menor de edad</a:t>
                      </a:r>
                    </a:p>
                  </a:txBody>
                  <a:tcPr marL="6350" marR="6350" marT="6350" marB="0" anchor="ctr">
                    <a:lnL>
                      <a:noFill/>
                    </a:lnL>
                    <a:lnR>
                      <a:noFill/>
                    </a:lnR>
                    <a:lnT>
                      <a:noFill/>
                    </a:lnT>
                    <a:lnB>
                      <a:noFill/>
                    </a:lnB>
                    <a:solidFill>
                      <a:srgbClr val="0F243E"/>
                    </a:solidFill>
                  </a:tcPr>
                </a:tc>
                <a:tc>
                  <a:txBody>
                    <a:bodyPr/>
                    <a:lstStyle/>
                    <a:p>
                      <a:pPr algn="ctr" fontAlgn="ctr"/>
                      <a:r>
                        <a:rPr lang="es-CO" sz="1800" b="1" i="0" u="none" strike="noStrike">
                          <a:solidFill>
                            <a:srgbClr val="FFFFFF"/>
                          </a:solidFill>
                          <a:effectLst/>
                          <a:latin typeface="Arial" panose="020B0604020202020204" pitchFamily="34" charset="0"/>
                        </a:rPr>
                        <a:t>Total </a:t>
                      </a:r>
                    </a:p>
                  </a:txBody>
                  <a:tcPr marL="6350" marR="6350" marT="6350" marB="0" anchor="ctr">
                    <a:lnL>
                      <a:noFill/>
                    </a:lnL>
                    <a:lnR>
                      <a:noFill/>
                    </a:lnR>
                    <a:lnT>
                      <a:noFill/>
                    </a:lnT>
                    <a:lnB>
                      <a:noFill/>
                    </a:lnB>
                    <a:solidFill>
                      <a:srgbClr val="0F243E"/>
                    </a:solidFill>
                  </a:tcPr>
                </a:tc>
                <a:tc>
                  <a:txBody>
                    <a:bodyPr/>
                    <a:lstStyle/>
                    <a:p>
                      <a:pPr algn="ctr" fontAlgn="ctr"/>
                      <a:r>
                        <a:rPr lang="es-CO" sz="1800" b="1" i="0" u="none" strike="noStrike">
                          <a:solidFill>
                            <a:srgbClr val="FFFFFF"/>
                          </a:solidFill>
                          <a:effectLst/>
                          <a:latin typeface="Arial" panose="020B0604020202020204" pitchFamily="34" charset="0"/>
                        </a:rPr>
                        <a:t>%</a:t>
                      </a:r>
                    </a:p>
                  </a:txBody>
                  <a:tcPr marL="6350" marR="6350" marT="6350" marB="0" anchor="ctr">
                    <a:lnL>
                      <a:noFill/>
                    </a:lnL>
                    <a:lnR>
                      <a:noFill/>
                    </a:lnR>
                    <a:lnT>
                      <a:noFill/>
                    </a:lnT>
                    <a:lnB>
                      <a:noFill/>
                    </a:lnB>
                    <a:solidFill>
                      <a:srgbClr val="0F243E"/>
                    </a:solidFill>
                  </a:tcPr>
                </a:tc>
              </a:tr>
              <a:tr h="339615">
                <a:tc>
                  <a:txBody>
                    <a:bodyPr/>
                    <a:lstStyle/>
                    <a:p>
                      <a:pPr algn="l" fontAlgn="ctr"/>
                      <a:r>
                        <a:rPr lang="es-CO" sz="1800" b="0" i="0" u="none" strike="noStrike">
                          <a:effectLst/>
                          <a:latin typeface="Arial" panose="020B0604020202020204" pitchFamily="34" charset="0"/>
                        </a:rPr>
                        <a:t>Quemadura</a:t>
                      </a:r>
                    </a:p>
                  </a:txBody>
                  <a:tcPr marL="6350" marR="6350" marT="6350" marB="0" anchor="ctr">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484</a:t>
                      </a:r>
                    </a:p>
                  </a:txBody>
                  <a:tcPr marL="6350" marR="6350" marT="6350" marB="0" anchor="ctr">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358</a:t>
                      </a:r>
                    </a:p>
                  </a:txBody>
                  <a:tcPr marL="6350" marR="6350" marT="6350" marB="0" anchor="ctr">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842</a:t>
                      </a:r>
                    </a:p>
                  </a:txBody>
                  <a:tcPr marL="6350" marR="6350" marT="6350" marB="0" anchor="ctr">
                    <a:lnL>
                      <a:noFill/>
                    </a:lnL>
                    <a:lnR>
                      <a:noFill/>
                    </a:lnR>
                    <a:lnT>
                      <a:noFill/>
                    </a:lnT>
                    <a:lnB>
                      <a:noFill/>
                    </a:lnB>
                    <a:solidFill>
                      <a:srgbClr val="D9D9D9"/>
                    </a:solidFill>
                  </a:tcPr>
                </a:tc>
                <a:tc>
                  <a:txBody>
                    <a:bodyPr/>
                    <a:lstStyle/>
                    <a:p>
                      <a:pPr algn="ctr" fontAlgn="ctr"/>
                      <a:r>
                        <a:rPr lang="es-CO" sz="1800" b="0" i="0" u="none" strike="noStrike">
                          <a:effectLst/>
                          <a:latin typeface="Arial" panose="020B0604020202020204" pitchFamily="34" charset="0"/>
                        </a:rPr>
                        <a:t>91,8</a:t>
                      </a:r>
                    </a:p>
                  </a:txBody>
                  <a:tcPr marL="6350" marR="6350" marT="6350" marB="0" anchor="ctr">
                    <a:lnL>
                      <a:noFill/>
                    </a:lnL>
                    <a:lnR>
                      <a:noFill/>
                    </a:lnR>
                    <a:lnT>
                      <a:noFill/>
                    </a:lnT>
                    <a:lnB>
                      <a:noFill/>
                    </a:lnB>
                    <a:solidFill>
                      <a:srgbClr val="D9D9D9"/>
                    </a:solidFill>
                  </a:tcPr>
                </a:tc>
              </a:tr>
              <a:tr h="339615">
                <a:tc>
                  <a:txBody>
                    <a:bodyPr/>
                    <a:lstStyle/>
                    <a:p>
                      <a:pPr algn="l" fontAlgn="ctr"/>
                      <a:r>
                        <a:rPr lang="es-CO" sz="1800" b="0" i="0" u="none" strike="noStrike">
                          <a:effectLst/>
                          <a:latin typeface="Arial" panose="020B0604020202020204" pitchFamily="34" charset="0"/>
                        </a:rPr>
                        <a:t>Laceración</a:t>
                      </a:r>
                    </a:p>
                  </a:txBody>
                  <a:tcPr marL="6350" marR="6350" marT="6350" marB="0" anchor="ctr">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342</a:t>
                      </a:r>
                    </a:p>
                  </a:txBody>
                  <a:tcPr marL="6350" marR="6350" marT="6350" marB="0" anchor="ctr">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250</a:t>
                      </a:r>
                    </a:p>
                  </a:txBody>
                  <a:tcPr marL="6350" marR="6350" marT="6350" marB="0" anchor="ctr">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592</a:t>
                      </a:r>
                    </a:p>
                  </a:txBody>
                  <a:tcPr marL="6350" marR="6350" marT="6350" marB="0" anchor="ctr">
                    <a:lnL>
                      <a:noFill/>
                    </a:lnL>
                    <a:lnR>
                      <a:noFill/>
                    </a:lnR>
                    <a:lnT>
                      <a:noFill/>
                    </a:lnT>
                    <a:lnB>
                      <a:noFill/>
                    </a:lnB>
                    <a:solidFill>
                      <a:srgbClr val="D9D9D9"/>
                    </a:solidFill>
                  </a:tcPr>
                </a:tc>
                <a:tc>
                  <a:txBody>
                    <a:bodyPr/>
                    <a:lstStyle/>
                    <a:p>
                      <a:pPr algn="ctr" fontAlgn="ctr"/>
                      <a:r>
                        <a:rPr lang="es-CO" sz="1800" b="0" i="0" u="none" strike="noStrike">
                          <a:effectLst/>
                          <a:latin typeface="Arial" panose="020B0604020202020204" pitchFamily="34" charset="0"/>
                        </a:rPr>
                        <a:t>64,6</a:t>
                      </a:r>
                    </a:p>
                  </a:txBody>
                  <a:tcPr marL="6350" marR="6350" marT="6350" marB="0" anchor="ctr">
                    <a:lnL>
                      <a:noFill/>
                    </a:lnL>
                    <a:lnR>
                      <a:noFill/>
                    </a:lnR>
                    <a:lnT>
                      <a:noFill/>
                    </a:lnT>
                    <a:lnB>
                      <a:noFill/>
                    </a:lnB>
                    <a:solidFill>
                      <a:srgbClr val="D9D9D9"/>
                    </a:solidFill>
                  </a:tcPr>
                </a:tc>
              </a:tr>
              <a:tr h="339615">
                <a:tc>
                  <a:txBody>
                    <a:bodyPr/>
                    <a:lstStyle/>
                    <a:p>
                      <a:pPr algn="l" fontAlgn="ctr"/>
                      <a:r>
                        <a:rPr lang="es-CO" sz="1800" b="0" i="0" u="none" strike="noStrike">
                          <a:effectLst/>
                          <a:latin typeface="Arial" panose="020B0604020202020204" pitchFamily="34" charset="0"/>
                        </a:rPr>
                        <a:t>Contusión</a:t>
                      </a:r>
                    </a:p>
                  </a:txBody>
                  <a:tcPr marL="6350" marR="6350" marT="6350" marB="0" anchor="ctr">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153</a:t>
                      </a:r>
                    </a:p>
                  </a:txBody>
                  <a:tcPr marL="6350" marR="6350" marT="6350" marB="0" anchor="ctr">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79</a:t>
                      </a:r>
                    </a:p>
                  </a:txBody>
                  <a:tcPr marL="6350" marR="6350" marT="6350" marB="0" anchor="ctr">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232</a:t>
                      </a:r>
                    </a:p>
                  </a:txBody>
                  <a:tcPr marL="6350" marR="6350" marT="6350" marB="0" anchor="ctr">
                    <a:lnL>
                      <a:noFill/>
                    </a:lnL>
                    <a:lnR>
                      <a:noFill/>
                    </a:lnR>
                    <a:lnT>
                      <a:noFill/>
                    </a:lnT>
                    <a:lnB>
                      <a:noFill/>
                    </a:lnB>
                    <a:solidFill>
                      <a:srgbClr val="D9D9D9"/>
                    </a:solidFill>
                  </a:tcPr>
                </a:tc>
                <a:tc>
                  <a:txBody>
                    <a:bodyPr/>
                    <a:lstStyle/>
                    <a:p>
                      <a:pPr algn="ctr" fontAlgn="ctr"/>
                      <a:r>
                        <a:rPr lang="es-CO" sz="1800" b="0" i="0" u="none" strike="noStrike">
                          <a:effectLst/>
                          <a:latin typeface="Arial" panose="020B0604020202020204" pitchFamily="34" charset="0"/>
                        </a:rPr>
                        <a:t>25,3</a:t>
                      </a:r>
                    </a:p>
                  </a:txBody>
                  <a:tcPr marL="6350" marR="6350" marT="6350" marB="0" anchor="ctr">
                    <a:lnL>
                      <a:noFill/>
                    </a:lnL>
                    <a:lnR>
                      <a:noFill/>
                    </a:lnR>
                    <a:lnT>
                      <a:noFill/>
                    </a:lnT>
                    <a:lnB>
                      <a:noFill/>
                    </a:lnB>
                    <a:solidFill>
                      <a:srgbClr val="D9D9D9"/>
                    </a:solidFill>
                  </a:tcPr>
                </a:tc>
              </a:tr>
              <a:tr h="339615">
                <a:tc>
                  <a:txBody>
                    <a:bodyPr/>
                    <a:lstStyle/>
                    <a:p>
                      <a:pPr algn="l" fontAlgn="ctr"/>
                      <a:r>
                        <a:rPr lang="es-CO" sz="1800" b="0" i="0" u="none" strike="noStrike">
                          <a:effectLst/>
                          <a:latin typeface="Arial" panose="020B0604020202020204" pitchFamily="34" charset="0"/>
                        </a:rPr>
                        <a:t>Amputación</a:t>
                      </a:r>
                    </a:p>
                  </a:txBody>
                  <a:tcPr marL="6350" marR="6350" marT="6350" marB="0" anchor="ctr">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80</a:t>
                      </a:r>
                    </a:p>
                  </a:txBody>
                  <a:tcPr marL="6350" marR="6350" marT="6350" marB="0" anchor="ctr">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26</a:t>
                      </a:r>
                    </a:p>
                  </a:txBody>
                  <a:tcPr marL="6350" marR="6350" marT="6350" marB="0" anchor="ctr">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106</a:t>
                      </a:r>
                    </a:p>
                  </a:txBody>
                  <a:tcPr marL="6350" marR="6350" marT="6350" marB="0" anchor="ctr">
                    <a:lnL>
                      <a:noFill/>
                    </a:lnL>
                    <a:lnR>
                      <a:noFill/>
                    </a:lnR>
                    <a:lnT>
                      <a:noFill/>
                    </a:lnT>
                    <a:lnB>
                      <a:noFill/>
                    </a:lnB>
                    <a:solidFill>
                      <a:srgbClr val="D9D9D9"/>
                    </a:solidFill>
                  </a:tcPr>
                </a:tc>
                <a:tc>
                  <a:txBody>
                    <a:bodyPr/>
                    <a:lstStyle/>
                    <a:p>
                      <a:pPr algn="ctr" fontAlgn="ctr"/>
                      <a:r>
                        <a:rPr lang="es-CO" sz="1800" b="0" i="0" u="none" strike="noStrike">
                          <a:effectLst/>
                          <a:latin typeface="Arial" panose="020B0604020202020204" pitchFamily="34" charset="0"/>
                        </a:rPr>
                        <a:t>11,6</a:t>
                      </a:r>
                    </a:p>
                  </a:txBody>
                  <a:tcPr marL="6350" marR="6350" marT="6350" marB="0" anchor="ctr">
                    <a:lnL>
                      <a:noFill/>
                    </a:lnL>
                    <a:lnR>
                      <a:noFill/>
                    </a:lnR>
                    <a:lnT>
                      <a:noFill/>
                    </a:lnT>
                    <a:lnB>
                      <a:noFill/>
                    </a:lnB>
                    <a:solidFill>
                      <a:srgbClr val="D9D9D9"/>
                    </a:solidFill>
                  </a:tcPr>
                </a:tc>
              </a:tr>
              <a:tr h="339615">
                <a:tc>
                  <a:txBody>
                    <a:bodyPr/>
                    <a:lstStyle/>
                    <a:p>
                      <a:pPr algn="l" fontAlgn="ctr"/>
                      <a:r>
                        <a:rPr lang="es-CO" sz="1800" b="0" i="0" u="none" strike="noStrike">
                          <a:effectLst/>
                          <a:latin typeface="Arial" panose="020B0604020202020204" pitchFamily="34" charset="0"/>
                        </a:rPr>
                        <a:t>Daño ocular</a:t>
                      </a:r>
                    </a:p>
                  </a:txBody>
                  <a:tcPr marL="6350" marR="6350" marT="6350" marB="0" anchor="ctr">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37</a:t>
                      </a:r>
                    </a:p>
                  </a:txBody>
                  <a:tcPr marL="6350" marR="6350" marT="6350" marB="0" anchor="ctr">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49</a:t>
                      </a:r>
                    </a:p>
                  </a:txBody>
                  <a:tcPr marL="6350" marR="6350" marT="6350" marB="0" anchor="ctr">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86</a:t>
                      </a:r>
                    </a:p>
                  </a:txBody>
                  <a:tcPr marL="6350" marR="6350" marT="6350" marB="0" anchor="ctr">
                    <a:lnL>
                      <a:noFill/>
                    </a:lnL>
                    <a:lnR>
                      <a:noFill/>
                    </a:lnR>
                    <a:lnT>
                      <a:noFill/>
                    </a:lnT>
                    <a:lnB>
                      <a:noFill/>
                    </a:lnB>
                    <a:solidFill>
                      <a:srgbClr val="D9D9D9"/>
                    </a:solidFill>
                  </a:tcPr>
                </a:tc>
                <a:tc>
                  <a:txBody>
                    <a:bodyPr/>
                    <a:lstStyle/>
                    <a:p>
                      <a:pPr algn="ctr" fontAlgn="ctr"/>
                      <a:r>
                        <a:rPr lang="es-CO" sz="1800" b="0" i="0" u="none" strike="noStrike">
                          <a:effectLst/>
                          <a:latin typeface="Arial" panose="020B0604020202020204" pitchFamily="34" charset="0"/>
                        </a:rPr>
                        <a:t>9,4</a:t>
                      </a:r>
                    </a:p>
                  </a:txBody>
                  <a:tcPr marL="6350" marR="6350" marT="6350" marB="0" anchor="ctr">
                    <a:lnL>
                      <a:noFill/>
                    </a:lnL>
                    <a:lnR>
                      <a:noFill/>
                    </a:lnR>
                    <a:lnT>
                      <a:noFill/>
                    </a:lnT>
                    <a:lnB>
                      <a:noFill/>
                    </a:lnB>
                    <a:solidFill>
                      <a:srgbClr val="D9D9D9"/>
                    </a:solidFill>
                  </a:tcPr>
                </a:tc>
              </a:tr>
              <a:tr h="339615">
                <a:tc>
                  <a:txBody>
                    <a:bodyPr/>
                    <a:lstStyle/>
                    <a:p>
                      <a:pPr algn="l" fontAlgn="ctr"/>
                      <a:r>
                        <a:rPr lang="es-CO" sz="1800" b="0" i="0" u="none" strike="noStrike">
                          <a:effectLst/>
                          <a:latin typeface="Arial" panose="020B0604020202020204" pitchFamily="34" charset="0"/>
                        </a:rPr>
                        <a:t>Fractura</a:t>
                      </a:r>
                    </a:p>
                  </a:txBody>
                  <a:tcPr marL="6350" marR="6350" marT="6350" marB="0" anchor="ctr">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61</a:t>
                      </a:r>
                    </a:p>
                  </a:txBody>
                  <a:tcPr marL="6350" marR="6350" marT="6350" marB="0" anchor="ctr">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17</a:t>
                      </a:r>
                    </a:p>
                  </a:txBody>
                  <a:tcPr marL="6350" marR="6350" marT="6350" marB="0" anchor="ctr">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78</a:t>
                      </a:r>
                    </a:p>
                  </a:txBody>
                  <a:tcPr marL="6350" marR="6350" marT="6350" marB="0" anchor="ctr">
                    <a:lnL>
                      <a:noFill/>
                    </a:lnL>
                    <a:lnR>
                      <a:noFill/>
                    </a:lnR>
                    <a:lnT>
                      <a:noFill/>
                    </a:lnT>
                    <a:lnB>
                      <a:noFill/>
                    </a:lnB>
                    <a:solidFill>
                      <a:srgbClr val="D9D9D9"/>
                    </a:solidFill>
                  </a:tcPr>
                </a:tc>
                <a:tc>
                  <a:txBody>
                    <a:bodyPr/>
                    <a:lstStyle/>
                    <a:p>
                      <a:pPr algn="ctr" fontAlgn="ctr"/>
                      <a:r>
                        <a:rPr lang="es-CO" sz="1800" b="0" i="0" u="none" strike="noStrike">
                          <a:effectLst/>
                          <a:latin typeface="Arial" panose="020B0604020202020204" pitchFamily="34" charset="0"/>
                        </a:rPr>
                        <a:t>8,5</a:t>
                      </a:r>
                    </a:p>
                  </a:txBody>
                  <a:tcPr marL="6350" marR="6350" marT="6350" marB="0" anchor="ctr">
                    <a:lnL>
                      <a:noFill/>
                    </a:lnL>
                    <a:lnR>
                      <a:noFill/>
                    </a:lnR>
                    <a:lnT>
                      <a:noFill/>
                    </a:lnT>
                    <a:lnB>
                      <a:noFill/>
                    </a:lnB>
                    <a:solidFill>
                      <a:srgbClr val="D9D9D9"/>
                    </a:solidFill>
                  </a:tcPr>
                </a:tc>
              </a:tr>
              <a:tr h="339615">
                <a:tc>
                  <a:txBody>
                    <a:bodyPr/>
                    <a:lstStyle/>
                    <a:p>
                      <a:pPr algn="l" fontAlgn="ctr"/>
                      <a:r>
                        <a:rPr lang="es-CO" sz="1800" b="0" i="0" u="none" strike="noStrike">
                          <a:effectLst/>
                          <a:latin typeface="Arial" panose="020B0604020202020204" pitchFamily="34" charset="0"/>
                        </a:rPr>
                        <a:t>Daño auditivo</a:t>
                      </a:r>
                    </a:p>
                  </a:txBody>
                  <a:tcPr marL="6350" marR="6350" marT="6350" marB="0" anchor="ctr">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24</a:t>
                      </a:r>
                    </a:p>
                  </a:txBody>
                  <a:tcPr marL="6350" marR="6350" marT="6350" marB="0" anchor="ctr">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4</a:t>
                      </a:r>
                    </a:p>
                  </a:txBody>
                  <a:tcPr marL="6350" marR="6350" marT="6350" marB="0" anchor="ctr">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28</a:t>
                      </a:r>
                    </a:p>
                  </a:txBody>
                  <a:tcPr marL="6350" marR="6350" marT="6350" marB="0" anchor="ctr">
                    <a:lnL>
                      <a:noFill/>
                    </a:lnL>
                    <a:lnR>
                      <a:noFill/>
                    </a:lnR>
                    <a:lnT>
                      <a:noFill/>
                    </a:lnT>
                    <a:lnB>
                      <a:noFill/>
                    </a:lnB>
                    <a:solidFill>
                      <a:srgbClr val="D9D9D9"/>
                    </a:solidFill>
                  </a:tcPr>
                </a:tc>
                <a:tc>
                  <a:txBody>
                    <a:bodyPr/>
                    <a:lstStyle/>
                    <a:p>
                      <a:pPr algn="ctr" fontAlgn="ctr"/>
                      <a:r>
                        <a:rPr lang="es-CO" sz="1800" b="0" i="0" u="none" strike="noStrike">
                          <a:effectLst/>
                          <a:latin typeface="Arial" panose="020B0604020202020204" pitchFamily="34" charset="0"/>
                        </a:rPr>
                        <a:t>3,1</a:t>
                      </a:r>
                    </a:p>
                  </a:txBody>
                  <a:tcPr marL="6350" marR="6350" marT="6350" marB="0" anchor="ctr">
                    <a:lnL>
                      <a:noFill/>
                    </a:lnL>
                    <a:lnR>
                      <a:noFill/>
                    </a:lnR>
                    <a:lnT>
                      <a:noFill/>
                    </a:lnT>
                    <a:lnB>
                      <a:noFill/>
                    </a:lnB>
                    <a:solidFill>
                      <a:srgbClr val="D9D9D9"/>
                    </a:solidFill>
                  </a:tcPr>
                </a:tc>
              </a:tr>
              <a:tr h="339615">
                <a:tc>
                  <a:txBody>
                    <a:bodyPr/>
                    <a:lstStyle/>
                    <a:p>
                      <a:pPr algn="l" fontAlgn="ctr"/>
                      <a:r>
                        <a:rPr lang="es-CO" sz="1800" b="0" i="0" u="none" strike="noStrike" dirty="0">
                          <a:effectLst/>
                          <a:latin typeface="Arial" panose="020B0604020202020204" pitchFamily="34" charset="0"/>
                        </a:rPr>
                        <a:t>Vía </a:t>
                      </a:r>
                      <a:r>
                        <a:rPr lang="es-CO" sz="1800" b="0" i="0" u="none" strike="noStrike" dirty="0" smtClean="0">
                          <a:effectLst/>
                          <a:latin typeface="Arial" panose="020B0604020202020204" pitchFamily="34" charset="0"/>
                        </a:rPr>
                        <a:t>aérea</a:t>
                      </a:r>
                      <a:endParaRPr lang="es-CO" sz="1800" b="0" i="0" u="none" strike="noStrike" dirty="0">
                        <a:effectLst/>
                        <a:latin typeface="Arial" panose="020B0604020202020204" pitchFamily="34" charset="0"/>
                      </a:endParaRP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800" b="0" i="0" u="none" strike="noStrike">
                          <a:effectLst/>
                          <a:latin typeface="Arial" panose="020B0604020202020204" pitchFamily="34" charset="0"/>
                        </a:rPr>
                        <a:t>8</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800" b="0" i="0" u="none" strike="noStrike">
                          <a:effectLst/>
                          <a:latin typeface="Arial" panose="020B0604020202020204" pitchFamily="34" charset="0"/>
                        </a:rPr>
                        <a:t>8</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800" b="0" i="0" u="none" strike="noStrike">
                          <a:effectLst/>
                          <a:latin typeface="Arial" panose="020B0604020202020204" pitchFamily="34" charset="0"/>
                        </a:rPr>
                        <a:t>16</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O" sz="1800" b="0" i="0" u="none" strike="noStrike" dirty="0">
                          <a:effectLst/>
                          <a:latin typeface="Arial" panose="020B0604020202020204" pitchFamily="34" charset="0"/>
                        </a:rPr>
                        <a:t>1,7</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val="4070775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redit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63032"/>
            <a:ext cx="9144000" cy="294968"/>
          </a:xfrm>
          <a:prstGeom prst="rect">
            <a:avLst/>
          </a:prstGeom>
        </p:spPr>
      </p:pic>
      <p:pic>
        <p:nvPicPr>
          <p:cNvPr id="3" name="Imagen 2"/>
          <p:cNvPicPr>
            <a:picLocks noChangeAspect="1"/>
          </p:cNvPicPr>
          <p:nvPr/>
        </p:nvPicPr>
        <p:blipFill>
          <a:blip r:embed="rId3"/>
          <a:stretch>
            <a:fillRect/>
          </a:stretch>
        </p:blipFill>
        <p:spPr>
          <a:xfrm>
            <a:off x="3119900" y="221238"/>
            <a:ext cx="6024100" cy="698500"/>
          </a:xfrm>
          <a:prstGeom prst="rect">
            <a:avLst/>
          </a:prstGeom>
        </p:spPr>
      </p:pic>
      <p:pic>
        <p:nvPicPr>
          <p:cNvPr id="2" name="Imagen 1"/>
          <p:cNvPicPr>
            <a:picLocks noChangeAspect="1"/>
          </p:cNvPicPr>
          <p:nvPr/>
        </p:nvPicPr>
        <p:blipFill>
          <a:blip r:embed="rId4"/>
          <a:stretch>
            <a:fillRect/>
          </a:stretch>
        </p:blipFill>
        <p:spPr>
          <a:xfrm>
            <a:off x="188145" y="240488"/>
            <a:ext cx="952500" cy="698500"/>
          </a:xfrm>
          <a:prstGeom prst="rect">
            <a:avLst/>
          </a:prstGeom>
        </p:spPr>
      </p:pic>
      <p:sp>
        <p:nvSpPr>
          <p:cNvPr id="4" name="Rectángulo 3"/>
          <p:cNvSpPr/>
          <p:nvPr/>
        </p:nvSpPr>
        <p:spPr>
          <a:xfrm>
            <a:off x="3423607" y="370532"/>
            <a:ext cx="5439102" cy="707886"/>
          </a:xfrm>
          <a:prstGeom prst="rect">
            <a:avLst/>
          </a:prstGeom>
        </p:spPr>
        <p:txBody>
          <a:bodyPr wrap="square">
            <a:spAutoFit/>
          </a:bodyPr>
          <a:lstStyle/>
          <a:p>
            <a:endParaRPr lang="es-CO" sz="2000" b="1" dirty="0" smtClean="0">
              <a:solidFill>
                <a:srgbClr val="FFFFFF"/>
              </a:solidFill>
              <a:latin typeface="Garamond" panose="02020404030301010803" pitchFamily="18" charset="0"/>
            </a:endParaRPr>
          </a:p>
          <a:p>
            <a:endParaRPr lang="es-CO" sz="2000" dirty="0">
              <a:solidFill>
                <a:srgbClr val="7F7F7F"/>
              </a:solidFill>
              <a:latin typeface="Garamond" panose="02020404030301010803" pitchFamily="18" charset="0"/>
            </a:endParaRPr>
          </a:p>
        </p:txBody>
      </p:sp>
      <p:sp>
        <p:nvSpPr>
          <p:cNvPr id="7" name="Rectángulo 6"/>
          <p:cNvSpPr/>
          <p:nvPr/>
        </p:nvSpPr>
        <p:spPr>
          <a:xfrm>
            <a:off x="115502" y="5834421"/>
            <a:ext cx="6968692" cy="481670"/>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Departamento Administrativo Nacional de Estadística – DANE.</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8" name="Rectángulo 7"/>
          <p:cNvSpPr/>
          <p:nvPr/>
        </p:nvSpPr>
        <p:spPr>
          <a:xfrm>
            <a:off x="115502" y="6558961"/>
            <a:ext cx="6968692" cy="287002"/>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6" name="Rectángulo 5"/>
          <p:cNvSpPr/>
          <p:nvPr/>
        </p:nvSpPr>
        <p:spPr>
          <a:xfrm>
            <a:off x="3210024" y="319573"/>
            <a:ext cx="5933975" cy="523220"/>
          </a:xfrm>
          <a:prstGeom prst="rect">
            <a:avLst/>
          </a:prstGeom>
        </p:spPr>
        <p:txBody>
          <a:bodyPr wrap="square">
            <a:spAutoFit/>
          </a:bodyPr>
          <a:lstStyle/>
          <a:p>
            <a:pPr algn="ctr"/>
            <a:r>
              <a:rPr lang="es-CO" sz="1400" b="1" dirty="0">
                <a:solidFill>
                  <a:schemeClr val="bg1"/>
                </a:solidFill>
                <a:latin typeface="Arial" panose="020B0604020202020204" pitchFamily="34" charset="0"/>
                <a:ea typeface="Times New Roman" panose="02020603050405020304" pitchFamily="18" charset="0"/>
              </a:rPr>
              <a:t>Distribución de lesiones tipo amputación por tipo de artefacto pirotécnico, Colombia, durante la vigilancia intensificada, 2015-2016</a:t>
            </a:r>
            <a:endParaRPr lang="es-CO" sz="1400" dirty="0">
              <a:solidFill>
                <a:schemeClr val="bg1"/>
              </a:solidFill>
            </a:endParaRPr>
          </a:p>
        </p:txBody>
      </p:sp>
      <p:graphicFrame>
        <p:nvGraphicFramePr>
          <p:cNvPr id="9" name="Tabla 8"/>
          <p:cNvGraphicFramePr>
            <a:graphicFrameLocks noGrp="1"/>
          </p:cNvGraphicFramePr>
          <p:nvPr>
            <p:extLst>
              <p:ext uri="{D42A27DB-BD31-4B8C-83A1-F6EECF244321}">
                <p14:modId xmlns:p14="http://schemas.microsoft.com/office/powerpoint/2010/main" val="2504796309"/>
              </p:ext>
            </p:extLst>
          </p:nvPr>
        </p:nvGraphicFramePr>
        <p:xfrm>
          <a:off x="188146" y="1162607"/>
          <a:ext cx="8674562" cy="4625606"/>
        </p:xfrm>
        <a:graphic>
          <a:graphicData uri="http://schemas.openxmlformats.org/drawingml/2006/table">
            <a:tbl>
              <a:tblPr/>
              <a:tblGrid>
                <a:gridCol w="4286965"/>
                <a:gridCol w="1207595"/>
                <a:gridCol w="1207595"/>
                <a:gridCol w="1288103"/>
                <a:gridCol w="684304"/>
              </a:tblGrid>
              <a:tr h="372662">
                <a:tc>
                  <a:txBody>
                    <a:bodyPr/>
                    <a:lstStyle/>
                    <a:p>
                      <a:pPr algn="l" fontAlgn="b"/>
                      <a:r>
                        <a:rPr lang="es-CO" sz="1800" b="1" i="0" u="none" strike="noStrike">
                          <a:effectLst/>
                          <a:latin typeface="Arial" panose="020B0604020202020204" pitchFamily="34" charset="0"/>
                        </a:rPr>
                        <a:t>Amputación</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800" b="0" i="0" u="none" strike="noStrike">
                          <a:effectLst/>
                          <a:latin typeface="Arial" panose="020B0604020202020204" pitchFamily="34" charset="0"/>
                        </a:rPr>
                        <a:t>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800" b="0" i="0" u="none" strike="noStrike">
                          <a:effectLst/>
                          <a:latin typeface="Arial" panose="020B0604020202020204" pitchFamily="34" charset="0"/>
                        </a:rPr>
                        <a:t>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800" b="0" i="0" u="none" strike="noStrike">
                          <a:effectLst/>
                          <a:latin typeface="Arial" panose="020B0604020202020204" pitchFamily="34" charset="0"/>
                        </a:rPr>
                        <a:t>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800" b="0" i="0" u="none" strike="noStrike">
                          <a:effectLst/>
                          <a:latin typeface="Arial" panose="020B0604020202020204" pitchFamily="34" charset="0"/>
                        </a:rPr>
                        <a:t>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72662">
                <a:tc gridSpan="5">
                  <a:txBody>
                    <a:bodyPr/>
                    <a:lstStyle/>
                    <a:p>
                      <a:pPr algn="ctr" fontAlgn="b"/>
                      <a:r>
                        <a:rPr lang="pt-BR" sz="1800" b="1" i="0" u="none" strike="noStrike">
                          <a:effectLst/>
                          <a:latin typeface="Arial" panose="020B0604020202020204" pitchFamily="34" charset="0"/>
                        </a:rPr>
                        <a:t>Lesiones por pólvora, vigilancia intensificada (n= 917)</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802656">
                <a:tc>
                  <a:txBody>
                    <a:bodyPr/>
                    <a:lstStyle/>
                    <a:p>
                      <a:pPr algn="ctr" fontAlgn="ctr"/>
                      <a:r>
                        <a:rPr lang="es-CO" sz="1800" b="1" i="0" u="none" strike="noStrike">
                          <a:solidFill>
                            <a:srgbClr val="FFFFFF"/>
                          </a:solidFill>
                          <a:effectLst/>
                          <a:latin typeface="Arial" panose="020B0604020202020204" pitchFamily="34" charset="0"/>
                        </a:rPr>
                        <a:t>Tipo Artefacto</a:t>
                      </a:r>
                    </a:p>
                  </a:txBody>
                  <a:tcPr marL="6350" marR="6350" marT="6350" marB="0" anchor="ctr">
                    <a:lnL>
                      <a:noFill/>
                    </a:lnL>
                    <a:lnR>
                      <a:noFill/>
                    </a:lnR>
                    <a:lnT>
                      <a:noFill/>
                    </a:lnT>
                    <a:lnB>
                      <a:noFill/>
                    </a:lnB>
                    <a:solidFill>
                      <a:srgbClr val="0F243E"/>
                    </a:solidFill>
                  </a:tcPr>
                </a:tc>
                <a:tc>
                  <a:txBody>
                    <a:bodyPr/>
                    <a:lstStyle/>
                    <a:p>
                      <a:pPr algn="ctr" fontAlgn="ctr"/>
                      <a:r>
                        <a:rPr lang="es-CO" sz="1800" b="1" i="0" u="none" strike="noStrike">
                          <a:solidFill>
                            <a:srgbClr val="FFFFFF"/>
                          </a:solidFill>
                          <a:effectLst/>
                          <a:latin typeface="Arial" panose="020B0604020202020204" pitchFamily="34" charset="0"/>
                        </a:rPr>
                        <a:t>Menor de edad</a:t>
                      </a:r>
                    </a:p>
                  </a:txBody>
                  <a:tcPr marL="6350" marR="6350" marT="6350" marB="0" anchor="ctr">
                    <a:lnL>
                      <a:noFill/>
                    </a:lnL>
                    <a:lnR>
                      <a:noFill/>
                    </a:lnR>
                    <a:lnT>
                      <a:noFill/>
                    </a:lnT>
                    <a:lnB>
                      <a:noFill/>
                    </a:lnB>
                    <a:solidFill>
                      <a:srgbClr val="0F243E"/>
                    </a:solidFill>
                  </a:tcPr>
                </a:tc>
                <a:tc>
                  <a:txBody>
                    <a:bodyPr/>
                    <a:lstStyle/>
                    <a:p>
                      <a:pPr algn="ctr" fontAlgn="ctr"/>
                      <a:r>
                        <a:rPr lang="es-CO" sz="1800" b="1" i="0" u="none" strike="noStrike">
                          <a:solidFill>
                            <a:srgbClr val="FFFFFF"/>
                          </a:solidFill>
                          <a:effectLst/>
                          <a:latin typeface="Arial" panose="020B0604020202020204" pitchFamily="34" charset="0"/>
                        </a:rPr>
                        <a:t>Mayor de 18 años</a:t>
                      </a:r>
                    </a:p>
                  </a:txBody>
                  <a:tcPr marL="6350" marR="6350" marT="6350" marB="0" anchor="ctr">
                    <a:lnL>
                      <a:noFill/>
                    </a:lnL>
                    <a:lnR>
                      <a:noFill/>
                    </a:lnR>
                    <a:lnT>
                      <a:noFill/>
                    </a:lnT>
                    <a:lnB>
                      <a:noFill/>
                    </a:lnB>
                    <a:solidFill>
                      <a:srgbClr val="0F243E"/>
                    </a:solidFill>
                  </a:tcPr>
                </a:tc>
                <a:tc>
                  <a:txBody>
                    <a:bodyPr/>
                    <a:lstStyle/>
                    <a:p>
                      <a:pPr algn="ctr" fontAlgn="ctr"/>
                      <a:r>
                        <a:rPr lang="es-CO" sz="1800" b="1" i="0" u="none" strike="noStrike">
                          <a:solidFill>
                            <a:srgbClr val="FFFFFF"/>
                          </a:solidFill>
                          <a:effectLst/>
                          <a:latin typeface="Arial" panose="020B0604020202020204" pitchFamily="34" charset="0"/>
                        </a:rPr>
                        <a:t>Total  amputados</a:t>
                      </a:r>
                    </a:p>
                  </a:txBody>
                  <a:tcPr marL="6350" marR="6350" marT="6350" marB="0" anchor="ctr">
                    <a:lnL>
                      <a:noFill/>
                    </a:lnL>
                    <a:lnR>
                      <a:noFill/>
                    </a:lnR>
                    <a:lnT>
                      <a:noFill/>
                    </a:lnT>
                    <a:lnB>
                      <a:noFill/>
                    </a:lnB>
                    <a:solidFill>
                      <a:srgbClr val="0F243E"/>
                    </a:solidFill>
                  </a:tcPr>
                </a:tc>
                <a:tc>
                  <a:txBody>
                    <a:bodyPr/>
                    <a:lstStyle/>
                    <a:p>
                      <a:pPr algn="ctr" fontAlgn="ctr"/>
                      <a:r>
                        <a:rPr lang="es-CO" sz="1800" b="1" i="0" u="none" strike="noStrike">
                          <a:solidFill>
                            <a:srgbClr val="FFFFFF"/>
                          </a:solidFill>
                          <a:effectLst/>
                          <a:latin typeface="Arial" panose="020B0604020202020204" pitchFamily="34" charset="0"/>
                        </a:rPr>
                        <a:t>%</a:t>
                      </a:r>
                    </a:p>
                  </a:txBody>
                  <a:tcPr marL="6350" marR="6350" marT="6350" marB="0" anchor="ctr">
                    <a:lnL>
                      <a:noFill/>
                    </a:lnL>
                    <a:lnR>
                      <a:noFill/>
                    </a:lnR>
                    <a:lnT>
                      <a:noFill/>
                    </a:lnT>
                    <a:lnB>
                      <a:noFill/>
                    </a:lnB>
                    <a:solidFill>
                      <a:srgbClr val="0F243E"/>
                    </a:solidFill>
                  </a:tcPr>
                </a:tc>
              </a:tr>
              <a:tr h="358329">
                <a:tc>
                  <a:txBody>
                    <a:bodyPr/>
                    <a:lstStyle/>
                    <a:p>
                      <a:pPr algn="l" fontAlgn="ctr"/>
                      <a:r>
                        <a:rPr lang="es-CO" sz="1800" b="0" i="0" u="none" strike="noStrike">
                          <a:effectLst/>
                          <a:latin typeface="Arial" panose="020B0604020202020204" pitchFamily="34" charset="0"/>
                        </a:rPr>
                        <a:t>Totes</a:t>
                      </a:r>
                    </a:p>
                  </a:txBody>
                  <a:tcPr marL="6350" marR="6350" marT="6350" marB="0" anchor="ctr">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10</a:t>
                      </a:r>
                    </a:p>
                  </a:txBody>
                  <a:tcPr marL="6350" marR="6350" marT="6350" marB="0" anchor="ctr">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31</a:t>
                      </a:r>
                    </a:p>
                  </a:txBody>
                  <a:tcPr marL="6350" marR="6350" marT="6350" marB="0" anchor="ctr">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41</a:t>
                      </a:r>
                    </a:p>
                  </a:txBody>
                  <a:tcPr marL="6350" marR="6350" marT="6350" marB="0" anchor="ctr">
                    <a:lnL>
                      <a:noFill/>
                    </a:lnL>
                    <a:lnR>
                      <a:noFill/>
                    </a:lnR>
                    <a:lnT>
                      <a:noFill/>
                    </a:lnT>
                    <a:lnB>
                      <a:noFill/>
                    </a:lnB>
                    <a:solidFill>
                      <a:srgbClr val="D9D9D9"/>
                    </a:solidFill>
                  </a:tcPr>
                </a:tc>
                <a:tc>
                  <a:txBody>
                    <a:bodyPr/>
                    <a:lstStyle/>
                    <a:p>
                      <a:pPr algn="ctr" fontAlgn="ctr"/>
                      <a:r>
                        <a:rPr lang="es-CO" sz="1800" b="0" i="0" u="none" strike="noStrike">
                          <a:effectLst/>
                          <a:latin typeface="Arial" panose="020B0604020202020204" pitchFamily="34" charset="0"/>
                        </a:rPr>
                        <a:t>38,7</a:t>
                      </a:r>
                    </a:p>
                  </a:txBody>
                  <a:tcPr marL="6350" marR="6350" marT="6350" marB="0" anchor="ctr">
                    <a:lnL>
                      <a:noFill/>
                    </a:lnL>
                    <a:lnR>
                      <a:noFill/>
                    </a:lnR>
                    <a:lnT>
                      <a:noFill/>
                    </a:lnT>
                    <a:lnB>
                      <a:noFill/>
                    </a:lnB>
                    <a:solidFill>
                      <a:srgbClr val="D9D9D9"/>
                    </a:solidFill>
                  </a:tcPr>
                </a:tc>
              </a:tr>
              <a:tr h="358329">
                <a:tc>
                  <a:txBody>
                    <a:bodyPr/>
                    <a:lstStyle/>
                    <a:p>
                      <a:pPr algn="l" fontAlgn="ctr"/>
                      <a:r>
                        <a:rPr lang="es-CO" sz="1800" b="0" i="0" u="none" strike="noStrike">
                          <a:effectLst/>
                          <a:latin typeface="Arial" panose="020B0604020202020204" pitchFamily="34" charset="0"/>
                        </a:rPr>
                        <a:t>Otro</a:t>
                      </a:r>
                    </a:p>
                  </a:txBody>
                  <a:tcPr marL="6350" marR="6350" marT="6350" marB="0" anchor="ctr">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9</a:t>
                      </a:r>
                    </a:p>
                  </a:txBody>
                  <a:tcPr marL="6350" marR="6350" marT="6350" marB="0" anchor="ctr">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24</a:t>
                      </a:r>
                    </a:p>
                  </a:txBody>
                  <a:tcPr marL="6350" marR="6350" marT="6350" marB="0" anchor="ctr">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33</a:t>
                      </a:r>
                    </a:p>
                  </a:txBody>
                  <a:tcPr marL="6350" marR="6350" marT="6350" marB="0" anchor="ctr">
                    <a:lnL>
                      <a:noFill/>
                    </a:lnL>
                    <a:lnR>
                      <a:noFill/>
                    </a:lnR>
                    <a:lnT>
                      <a:noFill/>
                    </a:lnT>
                    <a:lnB>
                      <a:noFill/>
                    </a:lnB>
                    <a:solidFill>
                      <a:srgbClr val="D9D9D9"/>
                    </a:solidFill>
                  </a:tcPr>
                </a:tc>
                <a:tc>
                  <a:txBody>
                    <a:bodyPr/>
                    <a:lstStyle/>
                    <a:p>
                      <a:pPr algn="ctr" fontAlgn="ctr"/>
                      <a:r>
                        <a:rPr lang="es-CO" sz="1800" b="0" i="0" u="none" strike="noStrike">
                          <a:effectLst/>
                          <a:latin typeface="Arial" panose="020B0604020202020204" pitchFamily="34" charset="0"/>
                        </a:rPr>
                        <a:t>31,1</a:t>
                      </a:r>
                    </a:p>
                  </a:txBody>
                  <a:tcPr marL="6350" marR="6350" marT="6350" marB="0" anchor="ctr">
                    <a:lnL>
                      <a:noFill/>
                    </a:lnL>
                    <a:lnR>
                      <a:noFill/>
                    </a:lnR>
                    <a:lnT>
                      <a:noFill/>
                    </a:lnT>
                    <a:lnB>
                      <a:noFill/>
                    </a:lnB>
                    <a:solidFill>
                      <a:srgbClr val="D9D9D9"/>
                    </a:solidFill>
                  </a:tcPr>
                </a:tc>
              </a:tr>
              <a:tr h="358329">
                <a:tc>
                  <a:txBody>
                    <a:bodyPr/>
                    <a:lstStyle/>
                    <a:p>
                      <a:pPr algn="l" fontAlgn="ctr"/>
                      <a:r>
                        <a:rPr lang="es-CO" sz="1800" b="0" i="0" u="none" strike="noStrike">
                          <a:effectLst/>
                          <a:latin typeface="Arial" panose="020B0604020202020204" pitchFamily="34" charset="0"/>
                        </a:rPr>
                        <a:t>Cohete</a:t>
                      </a:r>
                    </a:p>
                  </a:txBody>
                  <a:tcPr marL="6350" marR="6350" marT="6350" marB="0" anchor="ctr">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4</a:t>
                      </a:r>
                    </a:p>
                  </a:txBody>
                  <a:tcPr marL="6350" marR="6350" marT="6350" marB="0" anchor="ctr">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14</a:t>
                      </a:r>
                    </a:p>
                  </a:txBody>
                  <a:tcPr marL="6350" marR="6350" marT="6350" marB="0" anchor="ctr">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18</a:t>
                      </a:r>
                    </a:p>
                  </a:txBody>
                  <a:tcPr marL="6350" marR="6350" marT="6350" marB="0" anchor="ctr">
                    <a:lnL>
                      <a:noFill/>
                    </a:lnL>
                    <a:lnR>
                      <a:noFill/>
                    </a:lnR>
                    <a:lnT>
                      <a:noFill/>
                    </a:lnT>
                    <a:lnB>
                      <a:noFill/>
                    </a:lnB>
                    <a:solidFill>
                      <a:srgbClr val="D9D9D9"/>
                    </a:solidFill>
                  </a:tcPr>
                </a:tc>
                <a:tc>
                  <a:txBody>
                    <a:bodyPr/>
                    <a:lstStyle/>
                    <a:p>
                      <a:pPr algn="ctr" fontAlgn="ctr"/>
                      <a:r>
                        <a:rPr lang="es-CO" sz="1800" b="0" i="0" u="none" strike="noStrike">
                          <a:effectLst/>
                          <a:latin typeface="Arial" panose="020B0604020202020204" pitchFamily="34" charset="0"/>
                        </a:rPr>
                        <a:t>17,0</a:t>
                      </a:r>
                    </a:p>
                  </a:txBody>
                  <a:tcPr marL="6350" marR="6350" marT="6350" marB="0" anchor="ctr">
                    <a:lnL>
                      <a:noFill/>
                    </a:lnL>
                    <a:lnR>
                      <a:noFill/>
                    </a:lnR>
                    <a:lnT>
                      <a:noFill/>
                    </a:lnT>
                    <a:lnB>
                      <a:noFill/>
                    </a:lnB>
                    <a:solidFill>
                      <a:srgbClr val="D9D9D9"/>
                    </a:solidFill>
                  </a:tcPr>
                </a:tc>
              </a:tr>
              <a:tr h="358329">
                <a:tc>
                  <a:txBody>
                    <a:bodyPr/>
                    <a:lstStyle/>
                    <a:p>
                      <a:pPr algn="l" fontAlgn="ctr"/>
                      <a:r>
                        <a:rPr lang="es-CO" sz="1800" b="0" i="0" u="none" strike="noStrike">
                          <a:effectLst/>
                          <a:latin typeface="Arial" panose="020B0604020202020204" pitchFamily="34" charset="0"/>
                        </a:rPr>
                        <a:t>Voladores</a:t>
                      </a:r>
                    </a:p>
                  </a:txBody>
                  <a:tcPr marL="6350" marR="6350" marT="6350" marB="0" anchor="ctr">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1</a:t>
                      </a:r>
                    </a:p>
                  </a:txBody>
                  <a:tcPr marL="6350" marR="6350" marT="6350" marB="0" anchor="ctr">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4</a:t>
                      </a:r>
                    </a:p>
                  </a:txBody>
                  <a:tcPr marL="6350" marR="6350" marT="6350" marB="0" anchor="ctr">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5</a:t>
                      </a:r>
                    </a:p>
                  </a:txBody>
                  <a:tcPr marL="6350" marR="6350" marT="6350" marB="0" anchor="ctr">
                    <a:lnL>
                      <a:noFill/>
                    </a:lnL>
                    <a:lnR>
                      <a:noFill/>
                    </a:lnR>
                    <a:lnT>
                      <a:noFill/>
                    </a:lnT>
                    <a:lnB>
                      <a:noFill/>
                    </a:lnB>
                    <a:solidFill>
                      <a:srgbClr val="D9D9D9"/>
                    </a:solidFill>
                  </a:tcPr>
                </a:tc>
                <a:tc>
                  <a:txBody>
                    <a:bodyPr/>
                    <a:lstStyle/>
                    <a:p>
                      <a:pPr algn="ctr" fontAlgn="ctr"/>
                      <a:r>
                        <a:rPr lang="es-CO" sz="1800" b="0" i="0" u="none" strike="noStrike">
                          <a:effectLst/>
                          <a:latin typeface="Arial" panose="020B0604020202020204" pitchFamily="34" charset="0"/>
                        </a:rPr>
                        <a:t>4,7</a:t>
                      </a:r>
                    </a:p>
                  </a:txBody>
                  <a:tcPr marL="6350" marR="6350" marT="6350" marB="0" anchor="ctr">
                    <a:lnL>
                      <a:noFill/>
                    </a:lnL>
                    <a:lnR>
                      <a:noFill/>
                    </a:lnR>
                    <a:lnT>
                      <a:noFill/>
                    </a:lnT>
                    <a:lnB>
                      <a:noFill/>
                    </a:lnB>
                    <a:solidFill>
                      <a:srgbClr val="D9D9D9"/>
                    </a:solidFill>
                  </a:tcPr>
                </a:tc>
              </a:tr>
              <a:tr h="358329">
                <a:tc>
                  <a:txBody>
                    <a:bodyPr/>
                    <a:lstStyle/>
                    <a:p>
                      <a:pPr algn="l" fontAlgn="ctr"/>
                      <a:r>
                        <a:rPr lang="es-CO" sz="1800" b="0" i="0" u="none" strike="noStrike">
                          <a:effectLst/>
                          <a:latin typeface="Arial" panose="020B0604020202020204" pitchFamily="34" charset="0"/>
                        </a:rPr>
                        <a:t>Sin dato</a:t>
                      </a:r>
                    </a:p>
                  </a:txBody>
                  <a:tcPr marL="6350" marR="6350" marT="6350" marB="0" anchor="ctr">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2</a:t>
                      </a:r>
                    </a:p>
                  </a:txBody>
                  <a:tcPr marL="6350" marR="6350" marT="6350" marB="0" anchor="ctr">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3</a:t>
                      </a:r>
                    </a:p>
                  </a:txBody>
                  <a:tcPr marL="6350" marR="6350" marT="6350" marB="0" anchor="ctr">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5</a:t>
                      </a:r>
                    </a:p>
                  </a:txBody>
                  <a:tcPr marL="6350" marR="6350" marT="6350" marB="0" anchor="ctr">
                    <a:lnL>
                      <a:noFill/>
                    </a:lnL>
                    <a:lnR>
                      <a:noFill/>
                    </a:lnR>
                    <a:lnT>
                      <a:noFill/>
                    </a:lnT>
                    <a:lnB>
                      <a:noFill/>
                    </a:lnB>
                    <a:solidFill>
                      <a:srgbClr val="D9D9D9"/>
                    </a:solidFill>
                  </a:tcPr>
                </a:tc>
                <a:tc>
                  <a:txBody>
                    <a:bodyPr/>
                    <a:lstStyle/>
                    <a:p>
                      <a:pPr algn="ctr" fontAlgn="ctr"/>
                      <a:r>
                        <a:rPr lang="es-CO" sz="1800" b="0" i="0" u="none" strike="noStrike">
                          <a:effectLst/>
                          <a:latin typeface="Arial" panose="020B0604020202020204" pitchFamily="34" charset="0"/>
                        </a:rPr>
                        <a:t>4,7</a:t>
                      </a:r>
                    </a:p>
                  </a:txBody>
                  <a:tcPr marL="6350" marR="6350" marT="6350" marB="0" anchor="ctr">
                    <a:lnL>
                      <a:noFill/>
                    </a:lnL>
                    <a:lnR>
                      <a:noFill/>
                    </a:lnR>
                    <a:lnT>
                      <a:noFill/>
                    </a:lnT>
                    <a:lnB>
                      <a:noFill/>
                    </a:lnB>
                    <a:solidFill>
                      <a:srgbClr val="D9D9D9"/>
                    </a:solidFill>
                  </a:tcPr>
                </a:tc>
              </a:tr>
              <a:tr h="358329">
                <a:tc>
                  <a:txBody>
                    <a:bodyPr/>
                    <a:lstStyle/>
                    <a:p>
                      <a:pPr algn="l" fontAlgn="ctr"/>
                      <a:r>
                        <a:rPr lang="es-CO" sz="1800" b="0" i="0" u="none" strike="noStrike">
                          <a:effectLst/>
                          <a:latin typeface="Arial" panose="020B0604020202020204" pitchFamily="34" charset="0"/>
                        </a:rPr>
                        <a:t>Juegos Pirotécnicos para exhibición y eventos</a:t>
                      </a:r>
                    </a:p>
                  </a:txBody>
                  <a:tcPr marL="6350" marR="6350" marT="6350" marB="0" anchor="ctr">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0</a:t>
                      </a:r>
                    </a:p>
                  </a:txBody>
                  <a:tcPr marL="6350" marR="6350" marT="6350" marB="0" anchor="ctr">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3</a:t>
                      </a:r>
                    </a:p>
                  </a:txBody>
                  <a:tcPr marL="6350" marR="6350" marT="6350" marB="0" anchor="ctr">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3</a:t>
                      </a:r>
                    </a:p>
                  </a:txBody>
                  <a:tcPr marL="6350" marR="6350" marT="6350" marB="0" anchor="ctr">
                    <a:lnL>
                      <a:noFill/>
                    </a:lnL>
                    <a:lnR>
                      <a:noFill/>
                    </a:lnR>
                    <a:lnT>
                      <a:noFill/>
                    </a:lnT>
                    <a:lnB>
                      <a:noFill/>
                    </a:lnB>
                    <a:solidFill>
                      <a:srgbClr val="D9D9D9"/>
                    </a:solidFill>
                  </a:tcPr>
                </a:tc>
                <a:tc>
                  <a:txBody>
                    <a:bodyPr/>
                    <a:lstStyle/>
                    <a:p>
                      <a:pPr algn="ctr" fontAlgn="ctr"/>
                      <a:r>
                        <a:rPr lang="es-CO" sz="1800" b="0" i="0" u="none" strike="noStrike">
                          <a:effectLst/>
                          <a:latin typeface="Arial" panose="020B0604020202020204" pitchFamily="34" charset="0"/>
                        </a:rPr>
                        <a:t>2,8</a:t>
                      </a:r>
                    </a:p>
                  </a:txBody>
                  <a:tcPr marL="6350" marR="6350" marT="6350" marB="0" anchor="ctr">
                    <a:lnL>
                      <a:noFill/>
                    </a:lnL>
                    <a:lnR>
                      <a:noFill/>
                    </a:lnR>
                    <a:lnT>
                      <a:noFill/>
                    </a:lnT>
                    <a:lnB>
                      <a:noFill/>
                    </a:lnB>
                    <a:solidFill>
                      <a:srgbClr val="D9D9D9"/>
                    </a:solidFill>
                  </a:tcPr>
                </a:tc>
              </a:tr>
              <a:tr h="358329">
                <a:tc>
                  <a:txBody>
                    <a:bodyPr/>
                    <a:lstStyle/>
                    <a:p>
                      <a:pPr algn="l" fontAlgn="ctr"/>
                      <a:r>
                        <a:rPr lang="es-CO" sz="1800" b="0" i="0" u="none" strike="noStrike">
                          <a:effectLst/>
                          <a:latin typeface="Arial" panose="020B0604020202020204" pitchFamily="34" charset="0"/>
                        </a:rPr>
                        <a:t>Volcanes</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800" b="0" i="0" u="none" strike="noStrike">
                          <a:effectLst/>
                          <a:latin typeface="Arial" panose="020B0604020202020204" pitchFamily="34" charset="0"/>
                        </a:rPr>
                        <a:t>0</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800" b="0" i="0" u="none" strike="noStrike">
                          <a:effectLst/>
                          <a:latin typeface="Arial" panose="020B0604020202020204" pitchFamily="34" charset="0"/>
                        </a:rPr>
                        <a:t>1</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800" b="0" i="0" u="none" strike="noStrike">
                          <a:effectLst/>
                          <a:latin typeface="Arial" panose="020B0604020202020204" pitchFamily="34" charset="0"/>
                        </a:rPr>
                        <a:t>1</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O" sz="1800" b="0" i="0" u="none" strike="noStrike">
                          <a:effectLst/>
                          <a:latin typeface="Arial" panose="020B0604020202020204" pitchFamily="34" charset="0"/>
                        </a:rPr>
                        <a:t>0,9</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r>
              <a:tr h="372662">
                <a:tc>
                  <a:txBody>
                    <a:bodyPr/>
                    <a:lstStyle/>
                    <a:p>
                      <a:pPr algn="l" fontAlgn="ctr"/>
                      <a:r>
                        <a:rPr lang="es-CO" sz="1800" b="1" i="0" u="none" strike="noStrike">
                          <a:effectLst/>
                          <a:latin typeface="Arial" panose="020B0604020202020204" pitchFamily="34" charset="0"/>
                        </a:rPr>
                        <a:t>Total</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800" b="1" i="0" u="none" strike="noStrike">
                          <a:effectLst/>
                          <a:latin typeface="Arial" panose="020B0604020202020204" pitchFamily="34" charset="0"/>
                        </a:rPr>
                        <a:t>26</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800" b="1" i="0" u="none" strike="noStrike">
                          <a:effectLst/>
                          <a:latin typeface="Arial" panose="020B0604020202020204" pitchFamily="34" charset="0"/>
                        </a:rPr>
                        <a:t>80</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800" b="1" i="0" u="none" strike="noStrike">
                          <a:effectLst/>
                          <a:latin typeface="Arial" panose="020B0604020202020204" pitchFamily="34" charset="0"/>
                        </a:rPr>
                        <a:t>106</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O" sz="1800" b="1" i="0" u="none" strike="noStrike" dirty="0">
                          <a:effectLst/>
                          <a:latin typeface="Arial" panose="020B0604020202020204" pitchFamily="34" charset="0"/>
                        </a:rPr>
                        <a:t>100</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val="138164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redit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63032"/>
            <a:ext cx="9144000" cy="294968"/>
          </a:xfrm>
          <a:prstGeom prst="rect">
            <a:avLst/>
          </a:prstGeom>
        </p:spPr>
      </p:pic>
      <p:pic>
        <p:nvPicPr>
          <p:cNvPr id="3" name="Imagen 2"/>
          <p:cNvPicPr>
            <a:picLocks noChangeAspect="1"/>
          </p:cNvPicPr>
          <p:nvPr/>
        </p:nvPicPr>
        <p:blipFill>
          <a:blip r:embed="rId3"/>
          <a:stretch>
            <a:fillRect/>
          </a:stretch>
        </p:blipFill>
        <p:spPr>
          <a:xfrm>
            <a:off x="3072384" y="240488"/>
            <a:ext cx="6071616" cy="698500"/>
          </a:xfrm>
          <a:prstGeom prst="rect">
            <a:avLst/>
          </a:prstGeom>
        </p:spPr>
      </p:pic>
      <p:pic>
        <p:nvPicPr>
          <p:cNvPr id="2" name="Imagen 1"/>
          <p:cNvPicPr>
            <a:picLocks noChangeAspect="1"/>
          </p:cNvPicPr>
          <p:nvPr/>
        </p:nvPicPr>
        <p:blipFill>
          <a:blip r:embed="rId4"/>
          <a:stretch>
            <a:fillRect/>
          </a:stretch>
        </p:blipFill>
        <p:spPr>
          <a:xfrm>
            <a:off x="188145" y="240488"/>
            <a:ext cx="952500" cy="698500"/>
          </a:xfrm>
          <a:prstGeom prst="rect">
            <a:avLst/>
          </a:prstGeom>
        </p:spPr>
      </p:pic>
      <p:sp>
        <p:nvSpPr>
          <p:cNvPr id="4" name="Rectángulo 3"/>
          <p:cNvSpPr/>
          <p:nvPr/>
        </p:nvSpPr>
        <p:spPr>
          <a:xfrm>
            <a:off x="3423607" y="370532"/>
            <a:ext cx="5439102" cy="707886"/>
          </a:xfrm>
          <a:prstGeom prst="rect">
            <a:avLst/>
          </a:prstGeom>
        </p:spPr>
        <p:txBody>
          <a:bodyPr wrap="square">
            <a:spAutoFit/>
          </a:bodyPr>
          <a:lstStyle/>
          <a:p>
            <a:endParaRPr lang="es-CO" sz="2000" b="1" dirty="0" smtClean="0">
              <a:solidFill>
                <a:srgbClr val="FFFFFF"/>
              </a:solidFill>
              <a:latin typeface="Garamond" panose="02020404030301010803" pitchFamily="18" charset="0"/>
            </a:endParaRPr>
          </a:p>
          <a:p>
            <a:endParaRPr lang="es-CO" sz="2000" dirty="0">
              <a:solidFill>
                <a:srgbClr val="7F7F7F"/>
              </a:solidFill>
              <a:latin typeface="Garamond" panose="02020404030301010803" pitchFamily="18" charset="0"/>
            </a:endParaRPr>
          </a:p>
        </p:txBody>
      </p:sp>
      <p:sp>
        <p:nvSpPr>
          <p:cNvPr id="7" name="Rectángulo 6"/>
          <p:cNvSpPr/>
          <p:nvPr/>
        </p:nvSpPr>
        <p:spPr>
          <a:xfrm>
            <a:off x="115502" y="5834421"/>
            <a:ext cx="6968692" cy="481670"/>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Departamento Administrativo Nacional de Estadística – DANE.</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8" name="Rectángulo 7"/>
          <p:cNvSpPr/>
          <p:nvPr/>
        </p:nvSpPr>
        <p:spPr>
          <a:xfrm>
            <a:off x="115502" y="6558961"/>
            <a:ext cx="6968692" cy="287002"/>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6" name="Rectángulo 5"/>
          <p:cNvSpPr/>
          <p:nvPr/>
        </p:nvSpPr>
        <p:spPr>
          <a:xfrm>
            <a:off x="3209544" y="304496"/>
            <a:ext cx="5934455" cy="523220"/>
          </a:xfrm>
          <a:prstGeom prst="rect">
            <a:avLst/>
          </a:prstGeom>
        </p:spPr>
        <p:txBody>
          <a:bodyPr wrap="square">
            <a:spAutoFit/>
          </a:bodyPr>
          <a:lstStyle/>
          <a:p>
            <a:pPr algn="ctr"/>
            <a:r>
              <a:rPr lang="es-CO" sz="1400" b="1" dirty="0">
                <a:solidFill>
                  <a:schemeClr val="bg1"/>
                </a:solidFill>
                <a:latin typeface="Arial" panose="020B0604020202020204" pitchFamily="34" charset="0"/>
                <a:ea typeface="Times New Roman" panose="02020603050405020304" pitchFamily="18" charset="0"/>
              </a:rPr>
              <a:t>Distribución de las lesiones por pólvora, según lugar de ocurrencia, Colombia, durante la vigilancia intensificada 2015- 2016</a:t>
            </a:r>
            <a:endParaRPr lang="es-CO" sz="1400" dirty="0">
              <a:solidFill>
                <a:schemeClr val="bg1"/>
              </a:solidFill>
            </a:endParaRPr>
          </a:p>
        </p:txBody>
      </p:sp>
      <p:graphicFrame>
        <p:nvGraphicFramePr>
          <p:cNvPr id="9" name="Tabla 8"/>
          <p:cNvGraphicFramePr>
            <a:graphicFrameLocks noGrp="1"/>
          </p:cNvGraphicFramePr>
          <p:nvPr>
            <p:extLst>
              <p:ext uri="{D42A27DB-BD31-4B8C-83A1-F6EECF244321}">
                <p14:modId xmlns:p14="http://schemas.microsoft.com/office/powerpoint/2010/main" val="2933393277"/>
              </p:ext>
            </p:extLst>
          </p:nvPr>
        </p:nvGraphicFramePr>
        <p:xfrm>
          <a:off x="570778" y="1513314"/>
          <a:ext cx="8393229" cy="3444893"/>
        </p:xfrm>
        <a:graphic>
          <a:graphicData uri="http://schemas.openxmlformats.org/drawingml/2006/table">
            <a:tbl>
              <a:tblPr/>
              <a:tblGrid>
                <a:gridCol w="4743999"/>
                <a:gridCol w="1824615"/>
                <a:gridCol w="1824615"/>
              </a:tblGrid>
              <a:tr h="342744">
                <a:tc gridSpan="3">
                  <a:txBody>
                    <a:bodyPr/>
                    <a:lstStyle/>
                    <a:p>
                      <a:pPr algn="ctr" fontAlgn="b"/>
                      <a:r>
                        <a:rPr lang="pt-BR" sz="2200" b="1" i="0" u="none" strike="noStrike">
                          <a:effectLst/>
                          <a:latin typeface="Arial" panose="020B0604020202020204" pitchFamily="34" charset="0"/>
                        </a:rPr>
                        <a:t>Lesiones por pólvora, vigilancia intensificada (n=917)</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CO"/>
                    </a:p>
                  </a:txBody>
                  <a:tcPr/>
                </a:tc>
                <a:tc hMerge="1">
                  <a:txBody>
                    <a:bodyPr/>
                    <a:lstStyle/>
                    <a:p>
                      <a:endParaRPr lang="es-CO"/>
                    </a:p>
                  </a:txBody>
                  <a:tcPr/>
                </a:tc>
              </a:tr>
              <a:tr h="369109">
                <a:tc>
                  <a:txBody>
                    <a:bodyPr/>
                    <a:lstStyle/>
                    <a:p>
                      <a:pPr algn="ctr" fontAlgn="ctr"/>
                      <a:r>
                        <a:rPr lang="es-CO" sz="2200" b="1" i="0" u="none" strike="noStrike">
                          <a:solidFill>
                            <a:srgbClr val="FFFFFF"/>
                          </a:solidFill>
                          <a:effectLst/>
                          <a:latin typeface="Arial" panose="020B0604020202020204" pitchFamily="34" charset="0"/>
                        </a:rPr>
                        <a:t>Lugar de Ocurrencia</a:t>
                      </a:r>
                    </a:p>
                  </a:txBody>
                  <a:tcPr marL="6350" marR="6350" marT="6350" marB="0" anchor="ctr">
                    <a:lnL>
                      <a:noFill/>
                    </a:lnL>
                    <a:lnR>
                      <a:noFill/>
                    </a:lnR>
                    <a:lnT>
                      <a:noFill/>
                    </a:lnT>
                    <a:lnB>
                      <a:noFill/>
                    </a:lnB>
                    <a:solidFill>
                      <a:srgbClr val="0F243E"/>
                    </a:solidFill>
                  </a:tcPr>
                </a:tc>
                <a:tc>
                  <a:txBody>
                    <a:bodyPr/>
                    <a:lstStyle/>
                    <a:p>
                      <a:pPr algn="ctr" fontAlgn="ctr"/>
                      <a:r>
                        <a:rPr lang="es-CO" sz="2200" b="1" i="0" u="none" strike="noStrike">
                          <a:solidFill>
                            <a:srgbClr val="FFFFFF"/>
                          </a:solidFill>
                          <a:effectLst/>
                          <a:latin typeface="Arial" panose="020B0604020202020204" pitchFamily="34" charset="0"/>
                        </a:rPr>
                        <a:t>Total </a:t>
                      </a:r>
                    </a:p>
                  </a:txBody>
                  <a:tcPr marL="6350" marR="6350" marT="6350" marB="0" anchor="ctr">
                    <a:lnL>
                      <a:noFill/>
                    </a:lnL>
                    <a:lnR>
                      <a:noFill/>
                    </a:lnR>
                    <a:lnT>
                      <a:noFill/>
                    </a:lnT>
                    <a:lnB>
                      <a:noFill/>
                    </a:lnB>
                    <a:solidFill>
                      <a:srgbClr val="0F243E"/>
                    </a:solidFill>
                  </a:tcPr>
                </a:tc>
                <a:tc>
                  <a:txBody>
                    <a:bodyPr/>
                    <a:lstStyle/>
                    <a:p>
                      <a:pPr algn="ctr" fontAlgn="ctr"/>
                      <a:r>
                        <a:rPr lang="es-CO" sz="2200" b="1" i="0" u="none" strike="noStrike">
                          <a:solidFill>
                            <a:srgbClr val="FFFFFF"/>
                          </a:solidFill>
                          <a:effectLst/>
                          <a:latin typeface="Arial" panose="020B0604020202020204" pitchFamily="34" charset="0"/>
                        </a:rPr>
                        <a:t>%</a:t>
                      </a:r>
                    </a:p>
                  </a:txBody>
                  <a:tcPr marL="6350" marR="6350" marT="6350" marB="0" anchor="ctr">
                    <a:lnL>
                      <a:noFill/>
                    </a:lnL>
                    <a:lnR>
                      <a:noFill/>
                    </a:lnR>
                    <a:lnT>
                      <a:noFill/>
                    </a:lnT>
                    <a:lnB>
                      <a:noFill/>
                    </a:lnB>
                    <a:solidFill>
                      <a:srgbClr val="0F243E"/>
                    </a:solidFill>
                  </a:tcPr>
                </a:tc>
              </a:tr>
              <a:tr h="329561">
                <a:tc>
                  <a:txBody>
                    <a:bodyPr/>
                    <a:lstStyle/>
                    <a:p>
                      <a:pPr algn="l" fontAlgn="ctr"/>
                      <a:r>
                        <a:rPr lang="es-CO" sz="2200" b="0" i="0" u="none" strike="noStrike">
                          <a:effectLst/>
                          <a:latin typeface="Arial" panose="020B0604020202020204" pitchFamily="34" charset="0"/>
                        </a:rPr>
                        <a:t>Vía Pública</a:t>
                      </a:r>
                    </a:p>
                  </a:txBody>
                  <a:tcPr marL="6350" marR="6350" marT="6350" marB="0" anchor="ctr">
                    <a:lnL>
                      <a:noFill/>
                    </a:lnL>
                    <a:lnR>
                      <a:noFill/>
                    </a:lnR>
                    <a:lnT>
                      <a:noFill/>
                    </a:lnT>
                    <a:lnB>
                      <a:noFill/>
                    </a:lnB>
                    <a:solidFill>
                      <a:srgbClr val="FFFFFF"/>
                    </a:solidFill>
                  </a:tcPr>
                </a:tc>
                <a:tc>
                  <a:txBody>
                    <a:bodyPr/>
                    <a:lstStyle/>
                    <a:p>
                      <a:pPr algn="ctr" fontAlgn="ctr"/>
                      <a:r>
                        <a:rPr lang="es-CO" sz="2200" b="0" i="0" u="none" strike="noStrike">
                          <a:effectLst/>
                          <a:latin typeface="Arial" panose="020B0604020202020204" pitchFamily="34" charset="0"/>
                        </a:rPr>
                        <a:t>493</a:t>
                      </a:r>
                    </a:p>
                  </a:txBody>
                  <a:tcPr marL="6350" marR="6350" marT="6350" marB="0" anchor="ctr">
                    <a:lnL>
                      <a:noFill/>
                    </a:lnL>
                    <a:lnR>
                      <a:noFill/>
                    </a:lnR>
                    <a:lnT>
                      <a:noFill/>
                    </a:lnT>
                    <a:lnB>
                      <a:noFill/>
                    </a:lnB>
                    <a:solidFill>
                      <a:srgbClr val="FFFFFF"/>
                    </a:solidFill>
                  </a:tcPr>
                </a:tc>
                <a:tc>
                  <a:txBody>
                    <a:bodyPr/>
                    <a:lstStyle/>
                    <a:p>
                      <a:pPr algn="ctr" fontAlgn="ctr"/>
                      <a:r>
                        <a:rPr lang="es-CO" sz="2200" b="0" i="0" u="none" strike="noStrike">
                          <a:effectLst/>
                          <a:latin typeface="Arial" panose="020B0604020202020204" pitchFamily="34" charset="0"/>
                        </a:rPr>
                        <a:t>53,8</a:t>
                      </a:r>
                    </a:p>
                  </a:txBody>
                  <a:tcPr marL="6350" marR="6350" marT="6350" marB="0" anchor="ctr">
                    <a:lnL>
                      <a:noFill/>
                    </a:lnL>
                    <a:lnR>
                      <a:noFill/>
                    </a:lnR>
                    <a:lnT>
                      <a:noFill/>
                    </a:lnT>
                    <a:lnB>
                      <a:noFill/>
                    </a:lnB>
                    <a:solidFill>
                      <a:srgbClr val="FFFFFF"/>
                    </a:solidFill>
                  </a:tcPr>
                </a:tc>
              </a:tr>
              <a:tr h="329561">
                <a:tc>
                  <a:txBody>
                    <a:bodyPr/>
                    <a:lstStyle/>
                    <a:p>
                      <a:pPr algn="l" fontAlgn="ctr"/>
                      <a:r>
                        <a:rPr lang="es-CO" sz="2200" b="0" i="0" u="none" strike="noStrike">
                          <a:effectLst/>
                          <a:latin typeface="Arial" panose="020B0604020202020204" pitchFamily="34" charset="0"/>
                        </a:rPr>
                        <a:t>Vivienda</a:t>
                      </a:r>
                    </a:p>
                  </a:txBody>
                  <a:tcPr marL="6350" marR="6350" marT="6350" marB="0" anchor="ctr">
                    <a:lnL>
                      <a:noFill/>
                    </a:lnL>
                    <a:lnR>
                      <a:noFill/>
                    </a:lnR>
                    <a:lnT>
                      <a:noFill/>
                    </a:lnT>
                    <a:lnB>
                      <a:noFill/>
                    </a:lnB>
                    <a:solidFill>
                      <a:srgbClr val="FFFFFF"/>
                    </a:solidFill>
                  </a:tcPr>
                </a:tc>
                <a:tc>
                  <a:txBody>
                    <a:bodyPr/>
                    <a:lstStyle/>
                    <a:p>
                      <a:pPr algn="ctr" fontAlgn="ctr"/>
                      <a:r>
                        <a:rPr lang="es-CO" sz="2200" b="0" i="0" u="none" strike="noStrike">
                          <a:effectLst/>
                          <a:latin typeface="Arial" panose="020B0604020202020204" pitchFamily="34" charset="0"/>
                        </a:rPr>
                        <a:t>290</a:t>
                      </a:r>
                    </a:p>
                  </a:txBody>
                  <a:tcPr marL="6350" marR="6350" marT="6350" marB="0" anchor="ctr">
                    <a:lnL>
                      <a:noFill/>
                    </a:lnL>
                    <a:lnR>
                      <a:noFill/>
                    </a:lnR>
                    <a:lnT>
                      <a:noFill/>
                    </a:lnT>
                    <a:lnB>
                      <a:noFill/>
                    </a:lnB>
                    <a:solidFill>
                      <a:srgbClr val="FFFFFF"/>
                    </a:solidFill>
                  </a:tcPr>
                </a:tc>
                <a:tc>
                  <a:txBody>
                    <a:bodyPr/>
                    <a:lstStyle/>
                    <a:p>
                      <a:pPr algn="ctr" fontAlgn="ctr"/>
                      <a:r>
                        <a:rPr lang="es-CO" sz="2200" b="0" i="0" u="none" strike="noStrike">
                          <a:effectLst/>
                          <a:latin typeface="Arial" panose="020B0604020202020204" pitchFamily="34" charset="0"/>
                        </a:rPr>
                        <a:t>31,6</a:t>
                      </a:r>
                    </a:p>
                  </a:txBody>
                  <a:tcPr marL="6350" marR="6350" marT="6350" marB="0" anchor="ctr">
                    <a:lnL>
                      <a:noFill/>
                    </a:lnL>
                    <a:lnR>
                      <a:noFill/>
                    </a:lnR>
                    <a:lnT>
                      <a:noFill/>
                    </a:lnT>
                    <a:lnB>
                      <a:noFill/>
                    </a:lnB>
                    <a:solidFill>
                      <a:srgbClr val="FFFFFF"/>
                    </a:solidFill>
                  </a:tcPr>
                </a:tc>
              </a:tr>
              <a:tr h="329561">
                <a:tc>
                  <a:txBody>
                    <a:bodyPr/>
                    <a:lstStyle/>
                    <a:p>
                      <a:pPr algn="l" fontAlgn="ctr"/>
                      <a:r>
                        <a:rPr lang="es-CO" sz="2200" b="0" i="0" u="none" strike="noStrike">
                          <a:effectLst/>
                          <a:latin typeface="Arial" panose="020B0604020202020204" pitchFamily="34" charset="0"/>
                        </a:rPr>
                        <a:t>Parque público</a:t>
                      </a:r>
                    </a:p>
                  </a:txBody>
                  <a:tcPr marL="6350" marR="6350" marT="6350" marB="0" anchor="ctr">
                    <a:lnL>
                      <a:noFill/>
                    </a:lnL>
                    <a:lnR>
                      <a:noFill/>
                    </a:lnR>
                    <a:lnT>
                      <a:noFill/>
                    </a:lnT>
                    <a:lnB>
                      <a:noFill/>
                    </a:lnB>
                    <a:solidFill>
                      <a:srgbClr val="FFFFFF"/>
                    </a:solidFill>
                  </a:tcPr>
                </a:tc>
                <a:tc>
                  <a:txBody>
                    <a:bodyPr/>
                    <a:lstStyle/>
                    <a:p>
                      <a:pPr algn="ctr" fontAlgn="ctr"/>
                      <a:r>
                        <a:rPr lang="es-CO" sz="2200" b="0" i="0" u="none" strike="noStrike">
                          <a:effectLst/>
                          <a:latin typeface="Arial" panose="020B0604020202020204" pitchFamily="34" charset="0"/>
                        </a:rPr>
                        <a:t>43</a:t>
                      </a:r>
                    </a:p>
                  </a:txBody>
                  <a:tcPr marL="6350" marR="6350" marT="6350" marB="0" anchor="ctr">
                    <a:lnL>
                      <a:noFill/>
                    </a:lnL>
                    <a:lnR>
                      <a:noFill/>
                    </a:lnR>
                    <a:lnT>
                      <a:noFill/>
                    </a:lnT>
                    <a:lnB>
                      <a:noFill/>
                    </a:lnB>
                    <a:solidFill>
                      <a:srgbClr val="FFFFFF"/>
                    </a:solidFill>
                  </a:tcPr>
                </a:tc>
                <a:tc>
                  <a:txBody>
                    <a:bodyPr/>
                    <a:lstStyle/>
                    <a:p>
                      <a:pPr algn="ctr" fontAlgn="ctr"/>
                      <a:r>
                        <a:rPr lang="es-CO" sz="2200" b="0" i="0" u="none" strike="noStrike">
                          <a:effectLst/>
                          <a:latin typeface="Arial" panose="020B0604020202020204" pitchFamily="34" charset="0"/>
                        </a:rPr>
                        <a:t>4,7</a:t>
                      </a:r>
                    </a:p>
                  </a:txBody>
                  <a:tcPr marL="6350" marR="6350" marT="6350" marB="0" anchor="ctr">
                    <a:lnL>
                      <a:noFill/>
                    </a:lnL>
                    <a:lnR>
                      <a:noFill/>
                    </a:lnR>
                    <a:lnT>
                      <a:noFill/>
                    </a:lnT>
                    <a:lnB>
                      <a:noFill/>
                    </a:lnB>
                    <a:solidFill>
                      <a:srgbClr val="FFFFFF"/>
                    </a:solidFill>
                  </a:tcPr>
                </a:tc>
              </a:tr>
              <a:tr h="329561">
                <a:tc>
                  <a:txBody>
                    <a:bodyPr/>
                    <a:lstStyle/>
                    <a:p>
                      <a:pPr algn="l" fontAlgn="ctr"/>
                      <a:r>
                        <a:rPr lang="es-CO" sz="2200" b="0" i="0" u="none" strike="noStrike">
                          <a:effectLst/>
                          <a:latin typeface="Arial" panose="020B0604020202020204" pitchFamily="34" charset="0"/>
                        </a:rPr>
                        <a:t>Zona rural</a:t>
                      </a:r>
                    </a:p>
                  </a:txBody>
                  <a:tcPr marL="6350" marR="6350" marT="6350" marB="0" anchor="ctr">
                    <a:lnL>
                      <a:noFill/>
                    </a:lnL>
                    <a:lnR>
                      <a:noFill/>
                    </a:lnR>
                    <a:lnT>
                      <a:noFill/>
                    </a:lnT>
                    <a:lnB>
                      <a:noFill/>
                    </a:lnB>
                    <a:solidFill>
                      <a:srgbClr val="FFFFFF"/>
                    </a:solidFill>
                  </a:tcPr>
                </a:tc>
                <a:tc>
                  <a:txBody>
                    <a:bodyPr/>
                    <a:lstStyle/>
                    <a:p>
                      <a:pPr algn="ctr" fontAlgn="ctr"/>
                      <a:r>
                        <a:rPr lang="es-CO" sz="2200" b="0" i="0" u="none" strike="noStrike">
                          <a:effectLst/>
                          <a:latin typeface="Arial" panose="020B0604020202020204" pitchFamily="34" charset="0"/>
                        </a:rPr>
                        <a:t>57</a:t>
                      </a:r>
                    </a:p>
                  </a:txBody>
                  <a:tcPr marL="6350" marR="6350" marT="6350" marB="0" anchor="ctr">
                    <a:lnL>
                      <a:noFill/>
                    </a:lnL>
                    <a:lnR>
                      <a:noFill/>
                    </a:lnR>
                    <a:lnT>
                      <a:noFill/>
                    </a:lnT>
                    <a:lnB>
                      <a:noFill/>
                    </a:lnB>
                    <a:solidFill>
                      <a:srgbClr val="FFFFFF"/>
                    </a:solidFill>
                  </a:tcPr>
                </a:tc>
                <a:tc>
                  <a:txBody>
                    <a:bodyPr/>
                    <a:lstStyle/>
                    <a:p>
                      <a:pPr algn="ctr" fontAlgn="ctr"/>
                      <a:r>
                        <a:rPr lang="es-CO" sz="2200" b="0" i="0" u="none" strike="noStrike">
                          <a:effectLst/>
                          <a:latin typeface="Arial" panose="020B0604020202020204" pitchFamily="34" charset="0"/>
                        </a:rPr>
                        <a:t>6,2</a:t>
                      </a:r>
                    </a:p>
                  </a:txBody>
                  <a:tcPr marL="6350" marR="6350" marT="6350" marB="0" anchor="ctr">
                    <a:lnL>
                      <a:noFill/>
                    </a:lnL>
                    <a:lnR>
                      <a:noFill/>
                    </a:lnR>
                    <a:lnT>
                      <a:noFill/>
                    </a:lnT>
                    <a:lnB>
                      <a:noFill/>
                    </a:lnB>
                    <a:solidFill>
                      <a:srgbClr val="FFFFFF"/>
                    </a:solidFill>
                  </a:tcPr>
                </a:tc>
              </a:tr>
              <a:tr h="329561">
                <a:tc>
                  <a:txBody>
                    <a:bodyPr/>
                    <a:lstStyle/>
                    <a:p>
                      <a:pPr algn="l" fontAlgn="ctr"/>
                      <a:r>
                        <a:rPr lang="es-CO" sz="2200" b="0" i="0" u="none" strike="noStrike">
                          <a:effectLst/>
                          <a:latin typeface="Arial" panose="020B0604020202020204" pitchFamily="34" charset="0"/>
                        </a:rPr>
                        <a:t>Otro</a:t>
                      </a:r>
                    </a:p>
                  </a:txBody>
                  <a:tcPr marL="6350" marR="6350" marT="6350" marB="0" anchor="ctr">
                    <a:lnL>
                      <a:noFill/>
                    </a:lnL>
                    <a:lnR>
                      <a:noFill/>
                    </a:lnR>
                    <a:lnT>
                      <a:noFill/>
                    </a:lnT>
                    <a:lnB>
                      <a:noFill/>
                    </a:lnB>
                    <a:solidFill>
                      <a:srgbClr val="FFFFFF"/>
                    </a:solidFill>
                  </a:tcPr>
                </a:tc>
                <a:tc>
                  <a:txBody>
                    <a:bodyPr/>
                    <a:lstStyle/>
                    <a:p>
                      <a:pPr algn="ctr" fontAlgn="ctr"/>
                      <a:r>
                        <a:rPr lang="es-CO" sz="2200" b="0" i="0" u="none" strike="noStrike">
                          <a:effectLst/>
                          <a:latin typeface="Arial" panose="020B0604020202020204" pitchFamily="34" charset="0"/>
                        </a:rPr>
                        <a:t>16</a:t>
                      </a:r>
                    </a:p>
                  </a:txBody>
                  <a:tcPr marL="6350" marR="6350" marT="6350" marB="0" anchor="ctr">
                    <a:lnL>
                      <a:noFill/>
                    </a:lnL>
                    <a:lnR>
                      <a:noFill/>
                    </a:lnR>
                    <a:lnT>
                      <a:noFill/>
                    </a:lnT>
                    <a:lnB>
                      <a:noFill/>
                    </a:lnB>
                    <a:solidFill>
                      <a:srgbClr val="FFFFFF"/>
                    </a:solidFill>
                  </a:tcPr>
                </a:tc>
                <a:tc>
                  <a:txBody>
                    <a:bodyPr/>
                    <a:lstStyle/>
                    <a:p>
                      <a:pPr algn="ctr" fontAlgn="ctr"/>
                      <a:r>
                        <a:rPr lang="es-CO" sz="2200" b="0" i="0" u="none" strike="noStrike">
                          <a:effectLst/>
                          <a:latin typeface="Arial" panose="020B0604020202020204" pitchFamily="34" charset="0"/>
                        </a:rPr>
                        <a:t>1,7</a:t>
                      </a:r>
                    </a:p>
                  </a:txBody>
                  <a:tcPr marL="6350" marR="6350" marT="6350" marB="0" anchor="ctr">
                    <a:lnL>
                      <a:noFill/>
                    </a:lnL>
                    <a:lnR>
                      <a:noFill/>
                    </a:lnR>
                    <a:lnT>
                      <a:noFill/>
                    </a:lnT>
                    <a:lnB>
                      <a:noFill/>
                    </a:lnB>
                    <a:solidFill>
                      <a:srgbClr val="FFFFFF"/>
                    </a:solidFill>
                  </a:tcPr>
                </a:tc>
              </a:tr>
              <a:tr h="329561">
                <a:tc>
                  <a:txBody>
                    <a:bodyPr/>
                    <a:lstStyle/>
                    <a:p>
                      <a:pPr algn="l" fontAlgn="ctr"/>
                      <a:r>
                        <a:rPr lang="es-CO" sz="2200" b="0" i="0" u="none" strike="noStrike">
                          <a:effectLst/>
                          <a:latin typeface="Arial" panose="020B0604020202020204" pitchFamily="34" charset="0"/>
                        </a:rPr>
                        <a:t>Lugar de Trabajo</a:t>
                      </a:r>
                    </a:p>
                  </a:txBody>
                  <a:tcPr marL="6350" marR="6350" marT="6350" marB="0" anchor="ctr">
                    <a:lnL>
                      <a:noFill/>
                    </a:lnL>
                    <a:lnR>
                      <a:noFill/>
                    </a:lnR>
                    <a:lnT>
                      <a:noFill/>
                    </a:lnT>
                    <a:lnB>
                      <a:noFill/>
                    </a:lnB>
                    <a:solidFill>
                      <a:srgbClr val="FFFFFF"/>
                    </a:solidFill>
                  </a:tcPr>
                </a:tc>
                <a:tc>
                  <a:txBody>
                    <a:bodyPr/>
                    <a:lstStyle/>
                    <a:p>
                      <a:pPr algn="ctr" fontAlgn="ctr"/>
                      <a:r>
                        <a:rPr lang="es-CO" sz="2200" b="0" i="0" u="none" strike="noStrike">
                          <a:effectLst/>
                          <a:latin typeface="Arial" panose="020B0604020202020204" pitchFamily="34" charset="0"/>
                        </a:rPr>
                        <a:t>10</a:t>
                      </a:r>
                    </a:p>
                  </a:txBody>
                  <a:tcPr marL="6350" marR="6350" marT="6350" marB="0" anchor="ctr">
                    <a:lnL>
                      <a:noFill/>
                    </a:lnL>
                    <a:lnR>
                      <a:noFill/>
                    </a:lnR>
                    <a:lnT>
                      <a:noFill/>
                    </a:lnT>
                    <a:lnB>
                      <a:noFill/>
                    </a:lnB>
                    <a:solidFill>
                      <a:srgbClr val="FFFFFF"/>
                    </a:solidFill>
                  </a:tcPr>
                </a:tc>
                <a:tc>
                  <a:txBody>
                    <a:bodyPr/>
                    <a:lstStyle/>
                    <a:p>
                      <a:pPr algn="ctr" fontAlgn="ctr"/>
                      <a:r>
                        <a:rPr lang="es-CO" sz="2200" b="0" i="0" u="none" strike="noStrike">
                          <a:effectLst/>
                          <a:latin typeface="Arial" panose="020B0604020202020204" pitchFamily="34" charset="0"/>
                        </a:rPr>
                        <a:t>1,1</a:t>
                      </a:r>
                    </a:p>
                  </a:txBody>
                  <a:tcPr marL="6350" marR="6350" marT="6350" marB="0" anchor="ctr">
                    <a:lnL>
                      <a:noFill/>
                    </a:lnL>
                    <a:lnR>
                      <a:noFill/>
                    </a:lnR>
                    <a:lnT>
                      <a:noFill/>
                    </a:lnT>
                    <a:lnB>
                      <a:noFill/>
                    </a:lnB>
                    <a:solidFill>
                      <a:srgbClr val="FFFFFF"/>
                    </a:solidFill>
                  </a:tcPr>
                </a:tc>
              </a:tr>
              <a:tr h="329561">
                <a:tc>
                  <a:txBody>
                    <a:bodyPr/>
                    <a:lstStyle/>
                    <a:p>
                      <a:pPr algn="l" fontAlgn="ctr"/>
                      <a:r>
                        <a:rPr lang="es-CO" sz="2200" b="0" i="0" u="none" strike="noStrike">
                          <a:effectLst/>
                          <a:latin typeface="Arial" panose="020B0604020202020204" pitchFamily="34" charset="0"/>
                        </a:rPr>
                        <a:t>Sin dato</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2200" b="0" i="0" u="none" strike="noStrike">
                          <a:effectLst/>
                          <a:latin typeface="Arial" panose="020B0604020202020204" pitchFamily="34" charset="0"/>
                        </a:rPr>
                        <a:t>8</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2200" b="0" i="0" u="none" strike="noStrike">
                          <a:effectLst/>
                          <a:latin typeface="Arial" panose="020B0604020202020204" pitchFamily="34" charset="0"/>
                        </a:rPr>
                        <a:t>0,9</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329561">
                <a:tc>
                  <a:txBody>
                    <a:bodyPr/>
                    <a:lstStyle/>
                    <a:p>
                      <a:pPr algn="l" fontAlgn="b"/>
                      <a:r>
                        <a:rPr lang="es-CO" sz="2200" b="0" i="0" u="none" strike="noStrike">
                          <a:effectLst/>
                          <a:latin typeface="Arial" panose="020B0604020202020204" pitchFamily="34" charset="0"/>
                        </a:rPr>
                        <a:t>TOTAL</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2200" b="0" i="0" u="none" strike="noStrike">
                          <a:effectLst/>
                          <a:latin typeface="Arial" panose="020B0604020202020204" pitchFamily="34" charset="0"/>
                        </a:rPr>
                        <a:t>917</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2200" b="0" i="0" u="none" strike="noStrike" dirty="0">
                          <a:effectLst/>
                          <a:latin typeface="Arial" panose="020B0604020202020204" pitchFamily="34" charset="0"/>
                        </a:rPr>
                        <a:t>100</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407378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redit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63032"/>
            <a:ext cx="9144000" cy="294968"/>
          </a:xfrm>
          <a:prstGeom prst="rect">
            <a:avLst/>
          </a:prstGeom>
        </p:spPr>
      </p:pic>
      <p:pic>
        <p:nvPicPr>
          <p:cNvPr id="3" name="Imagen 2"/>
          <p:cNvPicPr>
            <a:picLocks noChangeAspect="1"/>
          </p:cNvPicPr>
          <p:nvPr/>
        </p:nvPicPr>
        <p:blipFill>
          <a:blip r:embed="rId3"/>
          <a:stretch>
            <a:fillRect/>
          </a:stretch>
        </p:blipFill>
        <p:spPr>
          <a:xfrm>
            <a:off x="3119900" y="240488"/>
            <a:ext cx="6024100" cy="698500"/>
          </a:xfrm>
          <a:prstGeom prst="rect">
            <a:avLst/>
          </a:prstGeom>
        </p:spPr>
      </p:pic>
      <p:pic>
        <p:nvPicPr>
          <p:cNvPr id="2" name="Imagen 1"/>
          <p:cNvPicPr>
            <a:picLocks noChangeAspect="1"/>
          </p:cNvPicPr>
          <p:nvPr/>
        </p:nvPicPr>
        <p:blipFill>
          <a:blip r:embed="rId4"/>
          <a:stretch>
            <a:fillRect/>
          </a:stretch>
        </p:blipFill>
        <p:spPr>
          <a:xfrm>
            <a:off x="188145" y="240488"/>
            <a:ext cx="952500" cy="698500"/>
          </a:xfrm>
          <a:prstGeom prst="rect">
            <a:avLst/>
          </a:prstGeom>
        </p:spPr>
      </p:pic>
      <p:sp>
        <p:nvSpPr>
          <p:cNvPr id="4" name="Rectángulo 3"/>
          <p:cNvSpPr/>
          <p:nvPr/>
        </p:nvSpPr>
        <p:spPr>
          <a:xfrm>
            <a:off x="3423607" y="370532"/>
            <a:ext cx="5439102" cy="707886"/>
          </a:xfrm>
          <a:prstGeom prst="rect">
            <a:avLst/>
          </a:prstGeom>
        </p:spPr>
        <p:txBody>
          <a:bodyPr wrap="square">
            <a:spAutoFit/>
          </a:bodyPr>
          <a:lstStyle/>
          <a:p>
            <a:endParaRPr lang="es-CO" sz="2000" b="1" dirty="0" smtClean="0">
              <a:solidFill>
                <a:srgbClr val="FFFFFF"/>
              </a:solidFill>
              <a:latin typeface="Garamond" panose="02020404030301010803" pitchFamily="18" charset="0"/>
            </a:endParaRPr>
          </a:p>
          <a:p>
            <a:endParaRPr lang="es-CO" sz="2000" dirty="0">
              <a:solidFill>
                <a:srgbClr val="7F7F7F"/>
              </a:solidFill>
              <a:latin typeface="Garamond" panose="02020404030301010803" pitchFamily="18" charset="0"/>
            </a:endParaRPr>
          </a:p>
        </p:txBody>
      </p:sp>
      <p:sp>
        <p:nvSpPr>
          <p:cNvPr id="7" name="Rectángulo 6"/>
          <p:cNvSpPr/>
          <p:nvPr/>
        </p:nvSpPr>
        <p:spPr>
          <a:xfrm>
            <a:off x="115502" y="5834421"/>
            <a:ext cx="6968692" cy="481670"/>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Departamento Administrativo Nacional de Estadística – DANE.</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8" name="Rectángulo 7"/>
          <p:cNvSpPr/>
          <p:nvPr/>
        </p:nvSpPr>
        <p:spPr>
          <a:xfrm>
            <a:off x="115502" y="6558961"/>
            <a:ext cx="4319338" cy="271228"/>
          </a:xfrm>
          <a:prstGeom prst="rect">
            <a:avLst/>
          </a:prstGeom>
        </p:spPr>
        <p:txBody>
          <a:bodyPr wrap="square">
            <a:spAutoFit/>
          </a:bodyPr>
          <a:lstStyle/>
          <a:p>
            <a:pPr>
              <a:lnSpc>
                <a:spcPct val="115000"/>
              </a:lnSpc>
              <a:spcAft>
                <a:spcPts val="0"/>
              </a:spcAft>
            </a:pPr>
            <a:r>
              <a:rPr lang="es-ES" sz="1100" b="1" dirty="0">
                <a:solidFill>
                  <a:schemeClr val="bg1"/>
                </a:solidFill>
                <a:latin typeface="Arial" panose="020B0604020202020204" pitchFamily="34" charset="0"/>
                <a:ea typeface="Times New Roman" panose="02020603050405020304" pitchFamily="18" charset="0"/>
              </a:rPr>
              <a:t>Fuente: Sivigila, Instituto Nacional de Salud, </a:t>
            </a:r>
            <a:r>
              <a:rPr lang="es-ES" sz="1100" b="1" dirty="0" smtClean="0">
                <a:solidFill>
                  <a:schemeClr val="bg1"/>
                </a:solidFill>
                <a:latin typeface="Arial" panose="020B0604020202020204" pitchFamily="34" charset="0"/>
                <a:ea typeface="Times New Roman" panose="02020603050405020304" pitchFamily="18" charset="0"/>
              </a:rPr>
              <a:t>2015- 2016</a:t>
            </a:r>
            <a:r>
              <a:rPr lang="es-ES" sz="1100" b="1" dirty="0">
                <a:solidFill>
                  <a:schemeClr val="bg1"/>
                </a:solidFill>
                <a:latin typeface="Arial" panose="020B0604020202020204" pitchFamily="34" charset="0"/>
                <a:ea typeface="Times New Roman" panose="02020603050405020304" pitchFamily="18" charset="0"/>
              </a:rPr>
              <a:t>. </a:t>
            </a:r>
            <a:endParaRPr lang="es-CO" sz="1100" b="1" dirty="0">
              <a:solidFill>
                <a:schemeClr val="bg1"/>
              </a:solidFill>
              <a:effectLst/>
              <a:latin typeface="Times New Roman" panose="02020603050405020304" pitchFamily="18" charset="0"/>
              <a:ea typeface="Times New Roman" panose="02020603050405020304" pitchFamily="18" charset="0"/>
            </a:endParaRPr>
          </a:p>
        </p:txBody>
      </p:sp>
      <p:sp>
        <p:nvSpPr>
          <p:cNvPr id="6" name="Rectángulo 5"/>
          <p:cNvSpPr/>
          <p:nvPr/>
        </p:nvSpPr>
        <p:spPr>
          <a:xfrm>
            <a:off x="3296653" y="239497"/>
            <a:ext cx="5760720" cy="738664"/>
          </a:xfrm>
          <a:prstGeom prst="rect">
            <a:avLst/>
          </a:prstGeom>
        </p:spPr>
        <p:txBody>
          <a:bodyPr wrap="square">
            <a:spAutoFit/>
          </a:bodyPr>
          <a:lstStyle/>
          <a:p>
            <a:pPr algn="ctr">
              <a:spcAft>
                <a:spcPts val="0"/>
              </a:spcAft>
            </a:pPr>
            <a:r>
              <a:rPr lang="es-CO" sz="1400" b="1" dirty="0">
                <a:solidFill>
                  <a:schemeClr val="bg1"/>
                </a:solidFill>
                <a:latin typeface="Arial" panose="020B0604020202020204" pitchFamily="34" charset="0"/>
                <a:ea typeface="Times New Roman" panose="02020603050405020304" pitchFamily="18" charset="0"/>
              </a:rPr>
              <a:t>Distribución de las lesiones por pólvora por actividad en la que se presentó el evento, Colombia, durante la vigilancia intensificada, 2015- 2016</a:t>
            </a:r>
            <a:endParaRPr lang="es-CO" sz="1400" dirty="0">
              <a:solidFill>
                <a:schemeClr val="bg1"/>
              </a:solidFill>
              <a:effectLst/>
              <a:latin typeface="Times New Roman" panose="02020603050405020304" pitchFamily="18" charset="0"/>
              <a:ea typeface="Times New Roman" panose="02020603050405020304" pitchFamily="18" charset="0"/>
            </a:endParaRPr>
          </a:p>
        </p:txBody>
      </p:sp>
      <p:graphicFrame>
        <p:nvGraphicFramePr>
          <p:cNvPr id="9" name="Tabla 8"/>
          <p:cNvGraphicFramePr>
            <a:graphicFrameLocks noGrp="1"/>
          </p:cNvGraphicFramePr>
          <p:nvPr>
            <p:extLst>
              <p:ext uri="{D42A27DB-BD31-4B8C-83A1-F6EECF244321}">
                <p14:modId xmlns:p14="http://schemas.microsoft.com/office/powerpoint/2010/main" val="3678215596"/>
              </p:ext>
            </p:extLst>
          </p:nvPr>
        </p:nvGraphicFramePr>
        <p:xfrm>
          <a:off x="362391" y="1334865"/>
          <a:ext cx="8393230" cy="4256688"/>
        </p:xfrm>
        <a:graphic>
          <a:graphicData uri="http://schemas.openxmlformats.org/drawingml/2006/table">
            <a:tbl>
              <a:tblPr/>
              <a:tblGrid>
                <a:gridCol w="3543251"/>
                <a:gridCol w="1382118"/>
                <a:gridCol w="1708802"/>
                <a:gridCol w="640800"/>
                <a:gridCol w="1118259"/>
              </a:tblGrid>
              <a:tr h="365260">
                <a:tc gridSpan="5">
                  <a:txBody>
                    <a:bodyPr/>
                    <a:lstStyle/>
                    <a:p>
                      <a:pPr algn="ctr" fontAlgn="b"/>
                      <a:r>
                        <a:rPr lang="pt-BR" sz="1800" b="1" i="0" u="none" strike="noStrike" dirty="0">
                          <a:effectLst/>
                          <a:latin typeface="Arial" panose="020B0604020202020204" pitchFamily="34" charset="0"/>
                        </a:rPr>
                        <a:t>Lesiones por </a:t>
                      </a:r>
                      <a:r>
                        <a:rPr lang="pt-BR" sz="1800" b="1" i="0" u="none" strike="noStrike" dirty="0" smtClean="0">
                          <a:effectLst/>
                          <a:latin typeface="Arial" panose="020B0604020202020204" pitchFamily="34" charset="0"/>
                        </a:rPr>
                        <a:t>Pólvora</a:t>
                      </a:r>
                      <a:r>
                        <a:rPr lang="pt-BR" sz="1800" b="1" i="0" u="none" strike="noStrike" baseline="0" dirty="0" smtClean="0">
                          <a:effectLst/>
                          <a:latin typeface="Arial" panose="020B0604020202020204" pitchFamily="34" charset="0"/>
                        </a:rPr>
                        <a:t> -</a:t>
                      </a:r>
                      <a:r>
                        <a:rPr lang="pt-BR" sz="1800" b="1" i="0" u="none" strike="noStrike" dirty="0" smtClean="0">
                          <a:effectLst/>
                          <a:latin typeface="Arial" panose="020B0604020202020204" pitchFamily="34" charset="0"/>
                        </a:rPr>
                        <a:t> </a:t>
                      </a:r>
                      <a:r>
                        <a:rPr lang="pt-BR" sz="1800" b="1" i="0" u="none" strike="noStrike" dirty="0" err="1">
                          <a:effectLst/>
                          <a:latin typeface="Arial" panose="020B0604020202020204" pitchFamily="34" charset="0"/>
                        </a:rPr>
                        <a:t>vigilancia</a:t>
                      </a:r>
                      <a:r>
                        <a:rPr lang="pt-BR" sz="1800" b="1" i="0" u="none" strike="noStrike" dirty="0">
                          <a:effectLst/>
                          <a:latin typeface="Arial" panose="020B0604020202020204" pitchFamily="34" charset="0"/>
                        </a:rPr>
                        <a:t> intensificada (n= 917)</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730520">
                <a:tc>
                  <a:txBody>
                    <a:bodyPr/>
                    <a:lstStyle/>
                    <a:p>
                      <a:pPr algn="ctr" fontAlgn="ctr"/>
                      <a:r>
                        <a:rPr lang="es-CO" sz="1800" b="1" i="0" u="none" strike="noStrike" dirty="0">
                          <a:solidFill>
                            <a:srgbClr val="FFFFFF"/>
                          </a:solidFill>
                          <a:effectLst/>
                          <a:latin typeface="Arial" panose="020B0604020202020204" pitchFamily="34" charset="0"/>
                        </a:rPr>
                        <a:t>Actividad en que se presentó el evento</a:t>
                      </a:r>
                    </a:p>
                  </a:txBody>
                  <a:tcPr marL="6350" marR="6350" marT="6350" marB="0" anchor="ctr">
                    <a:lnL>
                      <a:noFill/>
                    </a:lnL>
                    <a:lnR>
                      <a:noFill/>
                    </a:lnR>
                    <a:lnT>
                      <a:noFill/>
                    </a:lnT>
                    <a:lnB>
                      <a:noFill/>
                    </a:lnB>
                    <a:solidFill>
                      <a:srgbClr val="0F243E"/>
                    </a:solidFill>
                  </a:tcPr>
                </a:tc>
                <a:tc>
                  <a:txBody>
                    <a:bodyPr/>
                    <a:lstStyle/>
                    <a:p>
                      <a:pPr algn="ctr" fontAlgn="ctr"/>
                      <a:r>
                        <a:rPr lang="es-CO" sz="1800" b="1" i="0" u="none" strike="noStrike" dirty="0">
                          <a:solidFill>
                            <a:srgbClr val="FFFFFF"/>
                          </a:solidFill>
                          <a:effectLst/>
                          <a:latin typeface="Arial" panose="020B0604020202020204" pitchFamily="34" charset="0"/>
                        </a:rPr>
                        <a:t>Mayor de 18 años</a:t>
                      </a:r>
                    </a:p>
                  </a:txBody>
                  <a:tcPr marL="6350" marR="6350" marT="6350" marB="0" anchor="ctr">
                    <a:lnL>
                      <a:noFill/>
                    </a:lnL>
                    <a:lnR>
                      <a:noFill/>
                    </a:lnR>
                    <a:lnT>
                      <a:noFill/>
                    </a:lnT>
                    <a:lnB>
                      <a:noFill/>
                    </a:lnB>
                    <a:solidFill>
                      <a:srgbClr val="0F243E"/>
                    </a:solidFill>
                  </a:tcPr>
                </a:tc>
                <a:tc>
                  <a:txBody>
                    <a:bodyPr/>
                    <a:lstStyle/>
                    <a:p>
                      <a:pPr algn="ctr" fontAlgn="ctr"/>
                      <a:r>
                        <a:rPr lang="es-CO" sz="1800" b="1" i="0" u="none" strike="noStrike">
                          <a:solidFill>
                            <a:srgbClr val="FFFFFF"/>
                          </a:solidFill>
                          <a:effectLst/>
                          <a:latin typeface="Arial" panose="020B0604020202020204" pitchFamily="34" charset="0"/>
                        </a:rPr>
                        <a:t>Menores de edad</a:t>
                      </a:r>
                    </a:p>
                  </a:txBody>
                  <a:tcPr marL="6350" marR="6350" marT="6350" marB="0" anchor="ctr">
                    <a:lnL>
                      <a:noFill/>
                    </a:lnL>
                    <a:lnR>
                      <a:noFill/>
                    </a:lnR>
                    <a:lnT>
                      <a:noFill/>
                    </a:lnT>
                    <a:lnB>
                      <a:noFill/>
                    </a:lnB>
                    <a:solidFill>
                      <a:srgbClr val="0F243E"/>
                    </a:solidFill>
                  </a:tcPr>
                </a:tc>
                <a:tc>
                  <a:txBody>
                    <a:bodyPr/>
                    <a:lstStyle/>
                    <a:p>
                      <a:pPr algn="ctr" fontAlgn="ctr"/>
                      <a:r>
                        <a:rPr lang="es-CO" sz="1800" b="1" i="0" u="none" strike="noStrike">
                          <a:solidFill>
                            <a:srgbClr val="FFFFFF"/>
                          </a:solidFill>
                          <a:effectLst/>
                          <a:latin typeface="Arial" panose="020B0604020202020204" pitchFamily="34" charset="0"/>
                        </a:rPr>
                        <a:t>Total</a:t>
                      </a:r>
                    </a:p>
                  </a:txBody>
                  <a:tcPr marL="6350" marR="6350" marT="6350" marB="0" anchor="ctr">
                    <a:lnL>
                      <a:noFill/>
                    </a:lnL>
                    <a:lnR>
                      <a:noFill/>
                    </a:lnR>
                    <a:lnT>
                      <a:noFill/>
                    </a:lnT>
                    <a:lnB>
                      <a:noFill/>
                    </a:lnB>
                    <a:solidFill>
                      <a:srgbClr val="0F243E"/>
                    </a:solidFill>
                  </a:tcPr>
                </a:tc>
                <a:tc>
                  <a:txBody>
                    <a:bodyPr/>
                    <a:lstStyle/>
                    <a:p>
                      <a:pPr algn="ctr" fontAlgn="ctr"/>
                      <a:r>
                        <a:rPr lang="es-CO" sz="1800" b="1" i="0" u="none" strike="noStrike" dirty="0">
                          <a:solidFill>
                            <a:srgbClr val="FFFFFF"/>
                          </a:solidFill>
                          <a:effectLst/>
                          <a:latin typeface="Arial" panose="020B0604020202020204" pitchFamily="34" charset="0"/>
                        </a:rPr>
                        <a:t>%</a:t>
                      </a:r>
                    </a:p>
                  </a:txBody>
                  <a:tcPr marL="6350" marR="6350" marT="6350" marB="0" anchor="ctr">
                    <a:lnL>
                      <a:noFill/>
                    </a:lnL>
                    <a:lnR>
                      <a:noFill/>
                    </a:lnR>
                    <a:lnT>
                      <a:noFill/>
                    </a:lnT>
                    <a:lnB>
                      <a:noFill/>
                    </a:lnB>
                    <a:solidFill>
                      <a:srgbClr val="0F243E"/>
                    </a:solidFill>
                  </a:tcPr>
                </a:tc>
              </a:tr>
              <a:tr h="351212">
                <a:tc>
                  <a:txBody>
                    <a:bodyPr/>
                    <a:lstStyle/>
                    <a:p>
                      <a:pPr algn="l" fontAlgn="b"/>
                      <a:r>
                        <a:rPr lang="es-CO" sz="1800" b="0" i="0" u="none" strike="noStrike">
                          <a:effectLst/>
                          <a:latin typeface="Arial" panose="020B0604020202020204" pitchFamily="34" charset="0"/>
                        </a:rPr>
                        <a:t>Manipulación</a:t>
                      </a:r>
                    </a:p>
                  </a:txBody>
                  <a:tcPr marL="6350" marR="6350" marT="6350" marB="0" anchor="b">
                    <a:lnL>
                      <a:noFill/>
                    </a:lnL>
                    <a:lnR>
                      <a:noFill/>
                    </a:lnR>
                    <a:lnT>
                      <a:noFill/>
                    </a:lnT>
                    <a:lnB>
                      <a:noFill/>
                    </a:lnB>
                    <a:solidFill>
                      <a:srgbClr val="FFFFFF"/>
                    </a:solidFill>
                  </a:tcPr>
                </a:tc>
                <a:tc>
                  <a:txBody>
                    <a:bodyPr/>
                    <a:lstStyle/>
                    <a:p>
                      <a:pPr algn="ctr" fontAlgn="b"/>
                      <a:r>
                        <a:rPr lang="es-CO" sz="1800" b="0" i="0" u="none" strike="noStrike">
                          <a:effectLst/>
                          <a:latin typeface="Arial" panose="020B0604020202020204" pitchFamily="34" charset="0"/>
                        </a:rPr>
                        <a:t>358</a:t>
                      </a:r>
                    </a:p>
                  </a:txBody>
                  <a:tcPr marL="6350" marR="6350" marT="6350" marB="0" anchor="b">
                    <a:lnL>
                      <a:noFill/>
                    </a:lnL>
                    <a:lnR>
                      <a:noFill/>
                    </a:lnR>
                    <a:lnT>
                      <a:noFill/>
                    </a:lnT>
                    <a:lnB>
                      <a:noFill/>
                    </a:lnB>
                    <a:solidFill>
                      <a:srgbClr val="FFFFFF"/>
                    </a:solidFill>
                  </a:tcPr>
                </a:tc>
                <a:tc>
                  <a:txBody>
                    <a:bodyPr/>
                    <a:lstStyle/>
                    <a:p>
                      <a:pPr algn="ctr" fontAlgn="b"/>
                      <a:r>
                        <a:rPr lang="es-CO" sz="1800" b="0" i="0" u="none" strike="noStrike">
                          <a:effectLst/>
                          <a:latin typeface="Arial" panose="020B0604020202020204" pitchFamily="34" charset="0"/>
                        </a:rPr>
                        <a:t>246</a:t>
                      </a:r>
                    </a:p>
                  </a:txBody>
                  <a:tcPr marL="6350" marR="6350" marT="6350" marB="0" anchor="b">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604</a:t>
                      </a:r>
                    </a:p>
                  </a:txBody>
                  <a:tcPr marL="6350" marR="6350" marT="6350" marB="0" anchor="ctr">
                    <a:lnL>
                      <a:noFill/>
                    </a:lnL>
                    <a:lnR>
                      <a:noFill/>
                    </a:lnR>
                    <a:lnT>
                      <a:noFill/>
                    </a:lnT>
                    <a:lnB>
                      <a:noFill/>
                    </a:lnB>
                    <a:solidFill>
                      <a:srgbClr val="D9D9D9"/>
                    </a:solidFill>
                  </a:tcPr>
                </a:tc>
                <a:tc>
                  <a:txBody>
                    <a:bodyPr/>
                    <a:lstStyle/>
                    <a:p>
                      <a:pPr algn="ctr" fontAlgn="ctr"/>
                      <a:r>
                        <a:rPr lang="es-CO" sz="1800" b="0" i="0" u="none" strike="noStrike" dirty="0">
                          <a:effectLst/>
                          <a:latin typeface="Arial" panose="020B0604020202020204" pitchFamily="34" charset="0"/>
                        </a:rPr>
                        <a:t>65,9</a:t>
                      </a:r>
                    </a:p>
                  </a:txBody>
                  <a:tcPr marL="6350" marR="6350" marT="6350" marB="0" anchor="ctr">
                    <a:lnL>
                      <a:noFill/>
                    </a:lnL>
                    <a:lnR>
                      <a:noFill/>
                    </a:lnR>
                    <a:lnT>
                      <a:noFill/>
                    </a:lnT>
                    <a:lnB>
                      <a:noFill/>
                    </a:lnB>
                    <a:solidFill>
                      <a:srgbClr val="D9D9D9"/>
                    </a:solidFill>
                  </a:tcPr>
                </a:tc>
              </a:tr>
              <a:tr h="351212">
                <a:tc>
                  <a:txBody>
                    <a:bodyPr/>
                    <a:lstStyle/>
                    <a:p>
                      <a:pPr algn="l" fontAlgn="b"/>
                      <a:r>
                        <a:rPr lang="es-CO" sz="1800" b="0" i="0" u="none" strike="noStrike">
                          <a:effectLst/>
                          <a:latin typeface="Arial" panose="020B0604020202020204" pitchFamily="34" charset="0"/>
                        </a:rPr>
                        <a:t>Observador</a:t>
                      </a:r>
                    </a:p>
                  </a:txBody>
                  <a:tcPr marL="6350" marR="6350" marT="6350" marB="0" anchor="b">
                    <a:lnL>
                      <a:noFill/>
                    </a:lnL>
                    <a:lnR>
                      <a:noFill/>
                    </a:lnR>
                    <a:lnT>
                      <a:noFill/>
                    </a:lnT>
                    <a:lnB>
                      <a:noFill/>
                    </a:lnB>
                    <a:solidFill>
                      <a:srgbClr val="FFFFFF"/>
                    </a:solidFill>
                  </a:tcPr>
                </a:tc>
                <a:tc>
                  <a:txBody>
                    <a:bodyPr/>
                    <a:lstStyle/>
                    <a:p>
                      <a:pPr algn="ctr" fontAlgn="b"/>
                      <a:r>
                        <a:rPr lang="es-CO" sz="1800" b="0" i="0" u="none" strike="noStrike">
                          <a:effectLst/>
                          <a:latin typeface="Arial" panose="020B0604020202020204" pitchFamily="34" charset="0"/>
                        </a:rPr>
                        <a:t>114</a:t>
                      </a:r>
                    </a:p>
                  </a:txBody>
                  <a:tcPr marL="6350" marR="6350" marT="6350" marB="0" anchor="b">
                    <a:lnL>
                      <a:noFill/>
                    </a:lnL>
                    <a:lnR>
                      <a:noFill/>
                    </a:lnR>
                    <a:lnT>
                      <a:noFill/>
                    </a:lnT>
                    <a:lnB>
                      <a:noFill/>
                    </a:lnB>
                    <a:solidFill>
                      <a:srgbClr val="FFFFFF"/>
                    </a:solidFill>
                  </a:tcPr>
                </a:tc>
                <a:tc>
                  <a:txBody>
                    <a:bodyPr/>
                    <a:lstStyle/>
                    <a:p>
                      <a:pPr algn="ctr" fontAlgn="b"/>
                      <a:r>
                        <a:rPr lang="es-CO" sz="1800" b="0" i="0" u="none" strike="noStrike">
                          <a:effectLst/>
                          <a:latin typeface="Arial" panose="020B0604020202020204" pitchFamily="34" charset="0"/>
                        </a:rPr>
                        <a:t>95</a:t>
                      </a:r>
                    </a:p>
                  </a:txBody>
                  <a:tcPr marL="6350" marR="6350" marT="6350" marB="0" anchor="b">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209</a:t>
                      </a:r>
                    </a:p>
                  </a:txBody>
                  <a:tcPr marL="6350" marR="6350" marT="6350" marB="0" anchor="ctr">
                    <a:lnL>
                      <a:noFill/>
                    </a:lnL>
                    <a:lnR>
                      <a:noFill/>
                    </a:lnR>
                    <a:lnT>
                      <a:noFill/>
                    </a:lnT>
                    <a:lnB>
                      <a:noFill/>
                    </a:lnB>
                    <a:solidFill>
                      <a:srgbClr val="D9D9D9"/>
                    </a:solidFill>
                  </a:tcPr>
                </a:tc>
                <a:tc>
                  <a:txBody>
                    <a:bodyPr/>
                    <a:lstStyle/>
                    <a:p>
                      <a:pPr algn="ctr" fontAlgn="ctr"/>
                      <a:r>
                        <a:rPr lang="es-CO" sz="1800" b="0" i="0" u="none" strike="noStrike">
                          <a:effectLst/>
                          <a:latin typeface="Arial" panose="020B0604020202020204" pitchFamily="34" charset="0"/>
                        </a:rPr>
                        <a:t>22,8</a:t>
                      </a:r>
                    </a:p>
                  </a:txBody>
                  <a:tcPr marL="6350" marR="6350" marT="6350" marB="0" anchor="ctr">
                    <a:lnL>
                      <a:noFill/>
                    </a:lnL>
                    <a:lnR>
                      <a:noFill/>
                    </a:lnR>
                    <a:lnT>
                      <a:noFill/>
                    </a:lnT>
                    <a:lnB>
                      <a:noFill/>
                    </a:lnB>
                    <a:solidFill>
                      <a:srgbClr val="D9D9D9"/>
                    </a:solidFill>
                  </a:tcPr>
                </a:tc>
              </a:tr>
              <a:tr h="351212">
                <a:tc>
                  <a:txBody>
                    <a:bodyPr/>
                    <a:lstStyle/>
                    <a:p>
                      <a:pPr algn="l" fontAlgn="b"/>
                      <a:r>
                        <a:rPr lang="es-CO" sz="1800" b="0" i="0" u="none" strike="noStrike">
                          <a:effectLst/>
                          <a:latin typeface="Arial" panose="020B0604020202020204" pitchFamily="34" charset="0"/>
                        </a:rPr>
                        <a:t>Otro</a:t>
                      </a:r>
                    </a:p>
                  </a:txBody>
                  <a:tcPr marL="6350" marR="6350" marT="6350" marB="0" anchor="b">
                    <a:lnL>
                      <a:noFill/>
                    </a:lnL>
                    <a:lnR>
                      <a:noFill/>
                    </a:lnR>
                    <a:lnT>
                      <a:noFill/>
                    </a:lnT>
                    <a:lnB>
                      <a:noFill/>
                    </a:lnB>
                    <a:solidFill>
                      <a:srgbClr val="FFFFFF"/>
                    </a:solidFill>
                  </a:tcPr>
                </a:tc>
                <a:tc>
                  <a:txBody>
                    <a:bodyPr/>
                    <a:lstStyle/>
                    <a:p>
                      <a:pPr algn="ctr" fontAlgn="b"/>
                      <a:r>
                        <a:rPr lang="es-CO" sz="1800" b="0" i="0" u="none" strike="noStrike">
                          <a:effectLst/>
                          <a:latin typeface="Arial" panose="020B0604020202020204" pitchFamily="34" charset="0"/>
                        </a:rPr>
                        <a:t>37</a:t>
                      </a:r>
                    </a:p>
                  </a:txBody>
                  <a:tcPr marL="6350" marR="6350" marT="6350" marB="0" anchor="b">
                    <a:lnL>
                      <a:noFill/>
                    </a:lnL>
                    <a:lnR>
                      <a:noFill/>
                    </a:lnR>
                    <a:lnT>
                      <a:noFill/>
                    </a:lnT>
                    <a:lnB>
                      <a:noFill/>
                    </a:lnB>
                    <a:solidFill>
                      <a:srgbClr val="FFFFFF"/>
                    </a:solidFill>
                  </a:tcPr>
                </a:tc>
                <a:tc>
                  <a:txBody>
                    <a:bodyPr/>
                    <a:lstStyle/>
                    <a:p>
                      <a:pPr algn="ctr" fontAlgn="b"/>
                      <a:r>
                        <a:rPr lang="es-CO" sz="1800" b="0" i="0" u="none" strike="noStrike">
                          <a:effectLst/>
                          <a:latin typeface="Arial" panose="020B0604020202020204" pitchFamily="34" charset="0"/>
                        </a:rPr>
                        <a:t>33</a:t>
                      </a:r>
                    </a:p>
                  </a:txBody>
                  <a:tcPr marL="6350" marR="6350" marT="6350" marB="0" anchor="b">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70</a:t>
                      </a:r>
                    </a:p>
                  </a:txBody>
                  <a:tcPr marL="6350" marR="6350" marT="6350" marB="0" anchor="ctr">
                    <a:lnL>
                      <a:noFill/>
                    </a:lnL>
                    <a:lnR>
                      <a:noFill/>
                    </a:lnR>
                    <a:lnT>
                      <a:noFill/>
                    </a:lnT>
                    <a:lnB>
                      <a:noFill/>
                    </a:lnB>
                    <a:solidFill>
                      <a:srgbClr val="D9D9D9"/>
                    </a:solidFill>
                  </a:tcPr>
                </a:tc>
                <a:tc>
                  <a:txBody>
                    <a:bodyPr/>
                    <a:lstStyle/>
                    <a:p>
                      <a:pPr algn="ctr" fontAlgn="ctr"/>
                      <a:r>
                        <a:rPr lang="es-CO" sz="1800" b="0" i="0" u="none" strike="noStrike">
                          <a:effectLst/>
                          <a:latin typeface="Arial" panose="020B0604020202020204" pitchFamily="34" charset="0"/>
                        </a:rPr>
                        <a:t>7,6</a:t>
                      </a:r>
                    </a:p>
                  </a:txBody>
                  <a:tcPr marL="6350" marR="6350" marT="6350" marB="0" anchor="ctr">
                    <a:lnL>
                      <a:noFill/>
                    </a:lnL>
                    <a:lnR>
                      <a:noFill/>
                    </a:lnR>
                    <a:lnT>
                      <a:noFill/>
                    </a:lnT>
                    <a:lnB>
                      <a:noFill/>
                    </a:lnB>
                    <a:solidFill>
                      <a:srgbClr val="D9D9D9"/>
                    </a:solidFill>
                  </a:tcPr>
                </a:tc>
              </a:tr>
              <a:tr h="351212">
                <a:tc>
                  <a:txBody>
                    <a:bodyPr/>
                    <a:lstStyle/>
                    <a:p>
                      <a:pPr algn="l" fontAlgn="b"/>
                      <a:r>
                        <a:rPr lang="es-CO" sz="1800" b="0" i="0" u="none" strike="noStrike">
                          <a:effectLst/>
                          <a:latin typeface="Arial" panose="020B0604020202020204" pitchFamily="34" charset="0"/>
                        </a:rPr>
                        <a:t>Venta</a:t>
                      </a:r>
                    </a:p>
                  </a:txBody>
                  <a:tcPr marL="6350" marR="6350" marT="6350" marB="0" anchor="b">
                    <a:lnL>
                      <a:noFill/>
                    </a:lnL>
                    <a:lnR>
                      <a:noFill/>
                    </a:lnR>
                    <a:lnT>
                      <a:noFill/>
                    </a:lnT>
                    <a:lnB>
                      <a:noFill/>
                    </a:lnB>
                    <a:solidFill>
                      <a:srgbClr val="FFFFFF"/>
                    </a:solidFill>
                  </a:tcPr>
                </a:tc>
                <a:tc>
                  <a:txBody>
                    <a:bodyPr/>
                    <a:lstStyle/>
                    <a:p>
                      <a:pPr algn="ctr" fontAlgn="b"/>
                      <a:r>
                        <a:rPr lang="es-CO" sz="1800" b="0" i="0" u="none" strike="noStrike">
                          <a:effectLst/>
                          <a:latin typeface="Arial" panose="020B0604020202020204" pitchFamily="34" charset="0"/>
                        </a:rPr>
                        <a:t>9</a:t>
                      </a:r>
                    </a:p>
                  </a:txBody>
                  <a:tcPr marL="6350" marR="6350" marT="6350" marB="0" anchor="b">
                    <a:lnL>
                      <a:noFill/>
                    </a:lnL>
                    <a:lnR>
                      <a:noFill/>
                    </a:lnR>
                    <a:lnT>
                      <a:noFill/>
                    </a:lnT>
                    <a:lnB>
                      <a:noFill/>
                    </a:lnB>
                    <a:solidFill>
                      <a:srgbClr val="FFFFFF"/>
                    </a:solidFill>
                  </a:tcPr>
                </a:tc>
                <a:tc>
                  <a:txBody>
                    <a:bodyPr/>
                    <a:lstStyle/>
                    <a:p>
                      <a:pPr algn="ctr" fontAlgn="b"/>
                      <a:r>
                        <a:rPr lang="es-CO" sz="1800" b="0" i="0" u="none" strike="noStrike">
                          <a:effectLst/>
                          <a:latin typeface="Arial" panose="020B0604020202020204" pitchFamily="34" charset="0"/>
                        </a:rPr>
                        <a:t>5</a:t>
                      </a:r>
                    </a:p>
                  </a:txBody>
                  <a:tcPr marL="6350" marR="6350" marT="6350" marB="0" anchor="b">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14</a:t>
                      </a:r>
                    </a:p>
                  </a:txBody>
                  <a:tcPr marL="6350" marR="6350" marT="6350" marB="0" anchor="ctr">
                    <a:lnL>
                      <a:noFill/>
                    </a:lnL>
                    <a:lnR>
                      <a:noFill/>
                    </a:lnR>
                    <a:lnT>
                      <a:noFill/>
                    </a:lnT>
                    <a:lnB>
                      <a:noFill/>
                    </a:lnB>
                    <a:solidFill>
                      <a:srgbClr val="D9D9D9"/>
                    </a:solidFill>
                  </a:tcPr>
                </a:tc>
                <a:tc>
                  <a:txBody>
                    <a:bodyPr/>
                    <a:lstStyle/>
                    <a:p>
                      <a:pPr algn="ctr" fontAlgn="ctr"/>
                      <a:r>
                        <a:rPr lang="es-CO" sz="1800" b="0" i="0" u="none" strike="noStrike">
                          <a:effectLst/>
                          <a:latin typeface="Arial" panose="020B0604020202020204" pitchFamily="34" charset="0"/>
                        </a:rPr>
                        <a:t>1,5</a:t>
                      </a:r>
                    </a:p>
                  </a:txBody>
                  <a:tcPr marL="6350" marR="6350" marT="6350" marB="0" anchor="ctr">
                    <a:lnL>
                      <a:noFill/>
                    </a:lnL>
                    <a:lnR>
                      <a:noFill/>
                    </a:lnR>
                    <a:lnT>
                      <a:noFill/>
                    </a:lnT>
                    <a:lnB>
                      <a:noFill/>
                    </a:lnB>
                    <a:solidFill>
                      <a:srgbClr val="D9D9D9"/>
                    </a:solidFill>
                  </a:tcPr>
                </a:tc>
              </a:tr>
              <a:tr h="351212">
                <a:tc>
                  <a:txBody>
                    <a:bodyPr/>
                    <a:lstStyle/>
                    <a:p>
                      <a:pPr algn="l" fontAlgn="b"/>
                      <a:r>
                        <a:rPr lang="es-CO" sz="1800" b="0" i="0" u="none" strike="noStrike">
                          <a:effectLst/>
                          <a:latin typeface="Arial" panose="020B0604020202020204" pitchFamily="34" charset="0"/>
                        </a:rPr>
                        <a:t>Almacenamiento</a:t>
                      </a:r>
                    </a:p>
                  </a:txBody>
                  <a:tcPr marL="6350" marR="6350" marT="6350" marB="0" anchor="b">
                    <a:lnL>
                      <a:noFill/>
                    </a:lnL>
                    <a:lnR>
                      <a:noFill/>
                    </a:lnR>
                    <a:lnT>
                      <a:noFill/>
                    </a:lnT>
                    <a:lnB>
                      <a:noFill/>
                    </a:lnB>
                    <a:solidFill>
                      <a:srgbClr val="FFFFFF"/>
                    </a:solidFill>
                  </a:tcPr>
                </a:tc>
                <a:tc>
                  <a:txBody>
                    <a:bodyPr/>
                    <a:lstStyle/>
                    <a:p>
                      <a:pPr algn="ctr" fontAlgn="b"/>
                      <a:r>
                        <a:rPr lang="es-CO" sz="1800" b="0" i="0" u="none" strike="noStrike">
                          <a:effectLst/>
                          <a:latin typeface="Arial" panose="020B0604020202020204" pitchFamily="34" charset="0"/>
                        </a:rPr>
                        <a:t>6</a:t>
                      </a:r>
                    </a:p>
                  </a:txBody>
                  <a:tcPr marL="6350" marR="6350" marT="6350" marB="0" anchor="b">
                    <a:lnL>
                      <a:noFill/>
                    </a:lnL>
                    <a:lnR>
                      <a:noFill/>
                    </a:lnR>
                    <a:lnT>
                      <a:noFill/>
                    </a:lnT>
                    <a:lnB>
                      <a:noFill/>
                    </a:lnB>
                    <a:solidFill>
                      <a:srgbClr val="FFFFFF"/>
                    </a:solidFill>
                  </a:tcPr>
                </a:tc>
                <a:tc>
                  <a:txBody>
                    <a:bodyPr/>
                    <a:lstStyle/>
                    <a:p>
                      <a:pPr algn="ctr" fontAlgn="b"/>
                      <a:r>
                        <a:rPr lang="es-CO" sz="1800" b="0" i="0" u="none" strike="noStrike">
                          <a:effectLst/>
                          <a:latin typeface="Arial" panose="020B0604020202020204" pitchFamily="34" charset="0"/>
                        </a:rPr>
                        <a:t>5</a:t>
                      </a:r>
                    </a:p>
                  </a:txBody>
                  <a:tcPr marL="6350" marR="6350" marT="6350" marB="0" anchor="b">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11</a:t>
                      </a:r>
                    </a:p>
                  </a:txBody>
                  <a:tcPr marL="6350" marR="6350" marT="6350" marB="0" anchor="ctr">
                    <a:lnL>
                      <a:noFill/>
                    </a:lnL>
                    <a:lnR>
                      <a:noFill/>
                    </a:lnR>
                    <a:lnT>
                      <a:noFill/>
                    </a:lnT>
                    <a:lnB>
                      <a:noFill/>
                    </a:lnB>
                    <a:solidFill>
                      <a:srgbClr val="D9D9D9"/>
                    </a:solidFill>
                  </a:tcPr>
                </a:tc>
                <a:tc>
                  <a:txBody>
                    <a:bodyPr/>
                    <a:lstStyle/>
                    <a:p>
                      <a:pPr algn="ctr" fontAlgn="ctr"/>
                      <a:r>
                        <a:rPr lang="es-CO" sz="1800" b="0" i="0" u="none" strike="noStrike">
                          <a:effectLst/>
                          <a:latin typeface="Arial" panose="020B0604020202020204" pitchFamily="34" charset="0"/>
                        </a:rPr>
                        <a:t>1,2</a:t>
                      </a:r>
                    </a:p>
                  </a:txBody>
                  <a:tcPr marL="6350" marR="6350" marT="6350" marB="0" anchor="ctr">
                    <a:lnL>
                      <a:noFill/>
                    </a:lnL>
                    <a:lnR>
                      <a:noFill/>
                    </a:lnR>
                    <a:lnT>
                      <a:noFill/>
                    </a:lnT>
                    <a:lnB>
                      <a:noFill/>
                    </a:lnB>
                    <a:solidFill>
                      <a:srgbClr val="D9D9D9"/>
                    </a:solidFill>
                  </a:tcPr>
                </a:tc>
              </a:tr>
              <a:tr h="351212">
                <a:tc>
                  <a:txBody>
                    <a:bodyPr/>
                    <a:lstStyle/>
                    <a:p>
                      <a:pPr algn="l" fontAlgn="b"/>
                      <a:r>
                        <a:rPr lang="es-CO" sz="1800" b="0" i="0" u="none" strike="noStrike">
                          <a:effectLst/>
                          <a:latin typeface="Arial" panose="020B0604020202020204" pitchFamily="34" charset="0"/>
                        </a:rPr>
                        <a:t>Transporte</a:t>
                      </a:r>
                    </a:p>
                  </a:txBody>
                  <a:tcPr marL="6350" marR="6350" marT="6350" marB="0" anchor="b">
                    <a:lnL>
                      <a:noFill/>
                    </a:lnL>
                    <a:lnR>
                      <a:noFill/>
                    </a:lnR>
                    <a:lnT>
                      <a:noFill/>
                    </a:lnT>
                    <a:lnB>
                      <a:noFill/>
                    </a:lnB>
                    <a:solidFill>
                      <a:srgbClr val="FFFFFF"/>
                    </a:solidFill>
                  </a:tcPr>
                </a:tc>
                <a:tc>
                  <a:txBody>
                    <a:bodyPr/>
                    <a:lstStyle/>
                    <a:p>
                      <a:pPr algn="ctr" fontAlgn="b"/>
                      <a:r>
                        <a:rPr lang="es-CO" sz="1800" b="0" i="0" u="none" strike="noStrike">
                          <a:effectLst/>
                          <a:latin typeface="Arial" panose="020B0604020202020204" pitchFamily="34" charset="0"/>
                        </a:rPr>
                        <a:t>6</a:t>
                      </a:r>
                    </a:p>
                  </a:txBody>
                  <a:tcPr marL="6350" marR="6350" marT="6350" marB="0" anchor="b">
                    <a:lnL>
                      <a:noFill/>
                    </a:lnL>
                    <a:lnR>
                      <a:noFill/>
                    </a:lnR>
                    <a:lnT>
                      <a:noFill/>
                    </a:lnT>
                    <a:lnB>
                      <a:noFill/>
                    </a:lnB>
                    <a:solidFill>
                      <a:srgbClr val="FFFFFF"/>
                    </a:solidFill>
                  </a:tcPr>
                </a:tc>
                <a:tc>
                  <a:txBody>
                    <a:bodyPr/>
                    <a:lstStyle/>
                    <a:p>
                      <a:pPr algn="ctr" fontAlgn="b"/>
                      <a:r>
                        <a:rPr lang="es-CO" sz="1800" b="0" i="0" u="none" strike="noStrike">
                          <a:effectLst/>
                          <a:latin typeface="Arial" panose="020B0604020202020204" pitchFamily="34" charset="0"/>
                        </a:rPr>
                        <a:t>2</a:t>
                      </a:r>
                    </a:p>
                  </a:txBody>
                  <a:tcPr marL="6350" marR="6350" marT="6350" marB="0" anchor="b">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8</a:t>
                      </a:r>
                    </a:p>
                  </a:txBody>
                  <a:tcPr marL="6350" marR="6350" marT="6350" marB="0" anchor="ctr">
                    <a:lnL>
                      <a:noFill/>
                    </a:lnL>
                    <a:lnR>
                      <a:noFill/>
                    </a:lnR>
                    <a:lnT>
                      <a:noFill/>
                    </a:lnT>
                    <a:lnB>
                      <a:noFill/>
                    </a:lnB>
                    <a:solidFill>
                      <a:srgbClr val="D9D9D9"/>
                    </a:solidFill>
                  </a:tcPr>
                </a:tc>
                <a:tc>
                  <a:txBody>
                    <a:bodyPr/>
                    <a:lstStyle/>
                    <a:p>
                      <a:pPr algn="ctr" fontAlgn="ctr"/>
                      <a:r>
                        <a:rPr lang="es-CO" sz="1800" b="0" i="0" u="none" strike="noStrike">
                          <a:effectLst/>
                          <a:latin typeface="Arial" panose="020B0604020202020204" pitchFamily="34" charset="0"/>
                        </a:rPr>
                        <a:t>0,9</a:t>
                      </a:r>
                    </a:p>
                  </a:txBody>
                  <a:tcPr marL="6350" marR="6350" marT="6350" marB="0" anchor="ctr">
                    <a:lnL>
                      <a:noFill/>
                    </a:lnL>
                    <a:lnR>
                      <a:noFill/>
                    </a:lnR>
                    <a:lnT>
                      <a:noFill/>
                    </a:lnT>
                    <a:lnB>
                      <a:noFill/>
                    </a:lnB>
                    <a:solidFill>
                      <a:srgbClr val="D9D9D9"/>
                    </a:solidFill>
                  </a:tcPr>
                </a:tc>
              </a:tr>
              <a:tr h="351212">
                <a:tc>
                  <a:txBody>
                    <a:bodyPr/>
                    <a:lstStyle/>
                    <a:p>
                      <a:pPr algn="l" fontAlgn="b"/>
                      <a:r>
                        <a:rPr lang="es-CO" sz="1800" b="0" i="0" u="none" strike="noStrike">
                          <a:effectLst/>
                          <a:latin typeface="Arial" panose="020B0604020202020204" pitchFamily="34" charset="0"/>
                        </a:rPr>
                        <a:t>En blanco</a:t>
                      </a:r>
                    </a:p>
                  </a:txBody>
                  <a:tcPr marL="6350" marR="6350" marT="6350" marB="0" anchor="b">
                    <a:lnL>
                      <a:noFill/>
                    </a:lnL>
                    <a:lnR>
                      <a:noFill/>
                    </a:lnR>
                    <a:lnT>
                      <a:noFill/>
                    </a:lnT>
                    <a:lnB>
                      <a:noFill/>
                    </a:lnB>
                    <a:solidFill>
                      <a:srgbClr val="FFFFFF"/>
                    </a:solidFill>
                  </a:tcPr>
                </a:tc>
                <a:tc>
                  <a:txBody>
                    <a:bodyPr/>
                    <a:lstStyle/>
                    <a:p>
                      <a:pPr algn="ctr" fontAlgn="b"/>
                      <a:r>
                        <a:rPr lang="es-CO" sz="1800" b="0" i="0" u="none" strike="noStrike">
                          <a:effectLst/>
                          <a:latin typeface="Arial" panose="020B0604020202020204" pitchFamily="34" charset="0"/>
                        </a:rPr>
                        <a:t>1</a:t>
                      </a:r>
                    </a:p>
                  </a:txBody>
                  <a:tcPr marL="6350" marR="6350" marT="6350" marB="0" anchor="b">
                    <a:lnL>
                      <a:noFill/>
                    </a:lnL>
                    <a:lnR>
                      <a:noFill/>
                    </a:lnR>
                    <a:lnT>
                      <a:noFill/>
                    </a:lnT>
                    <a:lnB>
                      <a:noFill/>
                    </a:lnB>
                    <a:solidFill>
                      <a:srgbClr val="FFFFFF"/>
                    </a:solidFill>
                  </a:tcPr>
                </a:tc>
                <a:tc>
                  <a:txBody>
                    <a:bodyPr/>
                    <a:lstStyle/>
                    <a:p>
                      <a:pPr algn="ctr" fontAlgn="b"/>
                      <a:r>
                        <a:rPr lang="es-CO" sz="1800" b="0" i="0" u="none" strike="noStrike">
                          <a:effectLst/>
                          <a:latin typeface="Arial" panose="020B0604020202020204" pitchFamily="34" charset="0"/>
                        </a:rPr>
                        <a:t>0</a:t>
                      </a:r>
                    </a:p>
                  </a:txBody>
                  <a:tcPr marL="6350" marR="6350" marT="6350" marB="0" anchor="b">
                    <a:lnL>
                      <a:noFill/>
                    </a:lnL>
                    <a:lnR>
                      <a:noFill/>
                    </a:lnR>
                    <a:lnT>
                      <a:noFill/>
                    </a:lnT>
                    <a:lnB>
                      <a:noFill/>
                    </a:lnB>
                    <a:solidFill>
                      <a:srgbClr val="FFFFFF"/>
                    </a:solidFill>
                  </a:tcPr>
                </a:tc>
                <a:tc>
                  <a:txBody>
                    <a:bodyPr/>
                    <a:lstStyle/>
                    <a:p>
                      <a:pPr algn="ctr" fontAlgn="ctr"/>
                      <a:r>
                        <a:rPr lang="es-CO" sz="1800" b="0" i="0" u="none" strike="noStrike">
                          <a:effectLst/>
                          <a:latin typeface="Arial" panose="020B0604020202020204" pitchFamily="34" charset="0"/>
                        </a:rPr>
                        <a:t>1</a:t>
                      </a:r>
                    </a:p>
                  </a:txBody>
                  <a:tcPr marL="6350" marR="6350" marT="6350" marB="0" anchor="ctr">
                    <a:lnL>
                      <a:noFill/>
                    </a:lnL>
                    <a:lnR>
                      <a:noFill/>
                    </a:lnR>
                    <a:lnT>
                      <a:noFill/>
                    </a:lnT>
                    <a:lnB>
                      <a:noFill/>
                    </a:lnB>
                    <a:solidFill>
                      <a:srgbClr val="D9D9D9"/>
                    </a:solidFill>
                  </a:tcPr>
                </a:tc>
                <a:tc>
                  <a:txBody>
                    <a:bodyPr/>
                    <a:lstStyle/>
                    <a:p>
                      <a:pPr algn="ctr" fontAlgn="ctr"/>
                      <a:r>
                        <a:rPr lang="es-CO" sz="1800" b="0" i="0" u="none" strike="noStrike">
                          <a:effectLst/>
                          <a:latin typeface="Arial" panose="020B0604020202020204" pitchFamily="34" charset="0"/>
                        </a:rPr>
                        <a:t>0,1</a:t>
                      </a:r>
                    </a:p>
                  </a:txBody>
                  <a:tcPr marL="6350" marR="6350" marT="6350" marB="0" anchor="ctr">
                    <a:lnL>
                      <a:noFill/>
                    </a:lnL>
                    <a:lnR>
                      <a:noFill/>
                    </a:lnR>
                    <a:lnT>
                      <a:noFill/>
                    </a:lnT>
                    <a:lnB>
                      <a:noFill/>
                    </a:lnB>
                    <a:solidFill>
                      <a:srgbClr val="D9D9D9"/>
                    </a:solidFill>
                  </a:tcPr>
                </a:tc>
              </a:tr>
              <a:tr h="351212">
                <a:tc>
                  <a:txBody>
                    <a:bodyPr/>
                    <a:lstStyle/>
                    <a:p>
                      <a:pPr algn="l" fontAlgn="b"/>
                      <a:r>
                        <a:rPr lang="es-CO" sz="1800" b="0" i="0" u="none" strike="noStrike">
                          <a:effectLst/>
                          <a:latin typeface="Arial" panose="020B0604020202020204" pitchFamily="34" charset="0"/>
                        </a:rPr>
                        <a:t>Fabricación</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800" b="0" i="0" u="none" strike="noStrike">
                          <a:effectLst/>
                          <a:latin typeface="Arial" panose="020B0604020202020204" pitchFamily="34" charset="0"/>
                        </a:rPr>
                        <a:t>0</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800" b="0" i="0" u="none" strike="noStrike">
                          <a:effectLst/>
                          <a:latin typeface="Arial" panose="020B0604020202020204" pitchFamily="34" charset="0"/>
                        </a:rPr>
                        <a:t>0</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800" b="0" i="0" u="none" strike="noStrike">
                          <a:effectLst/>
                          <a:latin typeface="Arial" panose="020B0604020202020204" pitchFamily="34" charset="0"/>
                        </a:rPr>
                        <a:t>0</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O" sz="1800" b="0" i="0" u="none" strike="noStrike">
                          <a:effectLst/>
                          <a:latin typeface="Arial" panose="020B0604020202020204" pitchFamily="34" charset="0"/>
                        </a:rPr>
                        <a:t>0,0</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r>
              <a:tr h="351212">
                <a:tc>
                  <a:txBody>
                    <a:bodyPr/>
                    <a:lstStyle/>
                    <a:p>
                      <a:pPr algn="l" fontAlgn="b"/>
                      <a:r>
                        <a:rPr lang="es-CO" sz="1800" b="1" i="0" u="none" strike="noStrike" dirty="0">
                          <a:effectLst/>
                          <a:latin typeface="Arial" panose="020B0604020202020204" pitchFamily="34" charset="0"/>
                        </a:rPr>
                        <a:t>TOTAL</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800" b="0" i="0" u="none" strike="noStrike">
                          <a:effectLst/>
                          <a:latin typeface="Arial" panose="020B0604020202020204" pitchFamily="34" charset="0"/>
                        </a:rPr>
                        <a:t>531</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800" b="0" i="0" u="none" strike="noStrike">
                          <a:effectLst/>
                          <a:latin typeface="Arial" panose="020B0604020202020204" pitchFamily="34" charset="0"/>
                        </a:rPr>
                        <a:t>386</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800" b="0" i="0" u="none" strike="noStrike">
                          <a:effectLst/>
                          <a:latin typeface="Arial" panose="020B0604020202020204" pitchFamily="34" charset="0"/>
                        </a:rPr>
                        <a:t>917</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800" b="0" i="0" u="none" strike="noStrike" dirty="0">
                          <a:effectLst/>
                          <a:latin typeface="Arial" panose="020B0604020202020204" pitchFamily="34" charset="0"/>
                        </a:rPr>
                        <a:t>100</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60529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redit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63032"/>
            <a:ext cx="9144000" cy="294968"/>
          </a:xfrm>
          <a:prstGeom prst="rect">
            <a:avLst/>
          </a:prstGeom>
        </p:spPr>
      </p:pic>
      <p:pic>
        <p:nvPicPr>
          <p:cNvPr id="3" name="Imagen 2"/>
          <p:cNvPicPr>
            <a:picLocks noChangeAspect="1"/>
          </p:cNvPicPr>
          <p:nvPr/>
        </p:nvPicPr>
        <p:blipFill>
          <a:blip r:embed="rId3"/>
          <a:stretch>
            <a:fillRect/>
          </a:stretch>
        </p:blipFill>
        <p:spPr>
          <a:xfrm>
            <a:off x="3119900" y="240488"/>
            <a:ext cx="6024100" cy="698500"/>
          </a:xfrm>
          <a:prstGeom prst="rect">
            <a:avLst/>
          </a:prstGeom>
        </p:spPr>
      </p:pic>
      <p:pic>
        <p:nvPicPr>
          <p:cNvPr id="2" name="Imagen 1"/>
          <p:cNvPicPr>
            <a:picLocks noChangeAspect="1"/>
          </p:cNvPicPr>
          <p:nvPr/>
        </p:nvPicPr>
        <p:blipFill>
          <a:blip r:embed="rId4"/>
          <a:stretch>
            <a:fillRect/>
          </a:stretch>
        </p:blipFill>
        <p:spPr>
          <a:xfrm>
            <a:off x="188145" y="240488"/>
            <a:ext cx="952500" cy="698500"/>
          </a:xfrm>
          <a:prstGeom prst="rect">
            <a:avLst/>
          </a:prstGeom>
        </p:spPr>
      </p:pic>
      <p:sp>
        <p:nvSpPr>
          <p:cNvPr id="4" name="Rectángulo 3"/>
          <p:cNvSpPr/>
          <p:nvPr/>
        </p:nvSpPr>
        <p:spPr>
          <a:xfrm>
            <a:off x="3423607" y="370532"/>
            <a:ext cx="5439102" cy="707886"/>
          </a:xfrm>
          <a:prstGeom prst="rect">
            <a:avLst/>
          </a:prstGeom>
        </p:spPr>
        <p:txBody>
          <a:bodyPr wrap="square">
            <a:spAutoFit/>
          </a:bodyPr>
          <a:lstStyle/>
          <a:p>
            <a:endParaRPr lang="es-CO" sz="2000" b="1" dirty="0" smtClean="0">
              <a:solidFill>
                <a:srgbClr val="FFFFFF"/>
              </a:solidFill>
              <a:latin typeface="Garamond" panose="02020404030301010803" pitchFamily="18" charset="0"/>
            </a:endParaRPr>
          </a:p>
          <a:p>
            <a:endParaRPr lang="es-CO" sz="2000" dirty="0">
              <a:solidFill>
                <a:srgbClr val="7F7F7F"/>
              </a:solidFill>
              <a:latin typeface="Garamond" panose="02020404030301010803" pitchFamily="18" charset="0"/>
            </a:endParaRPr>
          </a:p>
        </p:txBody>
      </p:sp>
      <p:sp>
        <p:nvSpPr>
          <p:cNvPr id="7" name="Rectángulo 6"/>
          <p:cNvSpPr/>
          <p:nvPr/>
        </p:nvSpPr>
        <p:spPr>
          <a:xfrm>
            <a:off x="115502" y="5834421"/>
            <a:ext cx="6968692" cy="481670"/>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Departamento Administrativo Nacional de Estadística – DANE.</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8" name="Rectángulo 7"/>
          <p:cNvSpPr/>
          <p:nvPr/>
        </p:nvSpPr>
        <p:spPr>
          <a:xfrm>
            <a:off x="115502" y="6558961"/>
            <a:ext cx="6968692" cy="287002"/>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6" name="Rectángulo 5"/>
          <p:cNvSpPr/>
          <p:nvPr/>
        </p:nvSpPr>
        <p:spPr>
          <a:xfrm>
            <a:off x="3142315" y="220406"/>
            <a:ext cx="5720393" cy="738664"/>
          </a:xfrm>
          <a:prstGeom prst="rect">
            <a:avLst/>
          </a:prstGeom>
        </p:spPr>
        <p:txBody>
          <a:bodyPr wrap="square">
            <a:spAutoFit/>
          </a:bodyPr>
          <a:lstStyle/>
          <a:p>
            <a:pPr algn="ctr"/>
            <a:r>
              <a:rPr lang="es-CO" sz="1400" b="1" dirty="0">
                <a:solidFill>
                  <a:schemeClr val="bg1"/>
                </a:solidFill>
                <a:latin typeface="Arial" panose="020B0604020202020204" pitchFamily="34" charset="0"/>
                <a:ea typeface="Times New Roman" panose="02020603050405020304" pitchFamily="18" charset="0"/>
              </a:rPr>
              <a:t>Distribución de las muertes, por  grupo de edad y entidad territorial de procedencia, Colombia, durante la vigilancia intensificada, 2015- 2016</a:t>
            </a:r>
            <a:endParaRPr lang="es-CO" sz="1400" dirty="0">
              <a:solidFill>
                <a:schemeClr val="bg1"/>
              </a:solidFill>
            </a:endParaRPr>
          </a:p>
        </p:txBody>
      </p:sp>
      <p:graphicFrame>
        <p:nvGraphicFramePr>
          <p:cNvPr id="10" name="Tabla 9"/>
          <p:cNvGraphicFramePr>
            <a:graphicFrameLocks noGrp="1"/>
          </p:cNvGraphicFramePr>
          <p:nvPr>
            <p:extLst>
              <p:ext uri="{D42A27DB-BD31-4B8C-83A1-F6EECF244321}">
                <p14:modId xmlns:p14="http://schemas.microsoft.com/office/powerpoint/2010/main" val="597431860"/>
              </p:ext>
            </p:extLst>
          </p:nvPr>
        </p:nvGraphicFramePr>
        <p:xfrm>
          <a:off x="329182" y="1208463"/>
          <a:ext cx="8641082" cy="4743693"/>
        </p:xfrm>
        <a:graphic>
          <a:graphicData uri="http://schemas.openxmlformats.org/drawingml/2006/table">
            <a:tbl>
              <a:tblPr/>
              <a:tblGrid>
                <a:gridCol w="305530"/>
                <a:gridCol w="1420306"/>
                <a:gridCol w="677122"/>
                <a:gridCol w="891821"/>
                <a:gridCol w="495455"/>
                <a:gridCol w="611063"/>
                <a:gridCol w="4239785"/>
              </a:tblGrid>
              <a:tr h="241228">
                <a:tc gridSpan="7">
                  <a:txBody>
                    <a:bodyPr/>
                    <a:lstStyle/>
                    <a:p>
                      <a:pPr algn="ctr" fontAlgn="b"/>
                      <a:r>
                        <a:rPr lang="es-CO" sz="1100" b="1" i="0" u="none" strike="noStrike">
                          <a:solidFill>
                            <a:srgbClr val="FFFFFF"/>
                          </a:solidFill>
                          <a:effectLst/>
                          <a:latin typeface="Arial" panose="020B0604020202020204" pitchFamily="34" charset="0"/>
                        </a:rPr>
                        <a:t>Casos fatales de lesionados por pólvora e ingesta de fósforo blanco</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rgbClr val="C0000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241228">
                <a:tc gridSpan="7">
                  <a:txBody>
                    <a:bodyPr/>
                    <a:lstStyle/>
                    <a:p>
                      <a:pPr algn="ctr" fontAlgn="b"/>
                      <a:r>
                        <a:rPr lang="es-CO" sz="1100" b="1" i="0" u="none" strike="noStrike">
                          <a:solidFill>
                            <a:srgbClr val="FFFFFF"/>
                          </a:solidFill>
                          <a:effectLst/>
                          <a:latin typeface="Arial" panose="020B0604020202020204" pitchFamily="34" charset="0"/>
                        </a:rPr>
                        <a:t>Lesiones por Pólvora (n=917)</a:t>
                      </a:r>
                    </a:p>
                  </a:txBody>
                  <a:tcPr marL="6350" marR="6350" marT="6350" marB="0" anchor="b">
                    <a:lnL>
                      <a:noFill/>
                    </a:lnL>
                    <a:lnR>
                      <a:noFill/>
                    </a:lnR>
                    <a:lnT>
                      <a:noFill/>
                    </a:lnT>
                    <a:lnB>
                      <a:noFill/>
                    </a:lnB>
                    <a:solidFill>
                      <a:srgbClr val="0F243E"/>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503641">
                <a:tc>
                  <a:txBody>
                    <a:bodyPr/>
                    <a:lstStyle/>
                    <a:p>
                      <a:pPr algn="ctr" fontAlgn="ctr"/>
                      <a:r>
                        <a:rPr lang="es-CO" sz="1100" b="1" i="0" u="none" strike="noStrike">
                          <a:solidFill>
                            <a:srgbClr val="000000"/>
                          </a:solidFill>
                          <a:effectLst/>
                          <a:latin typeface="Arial" panose="020B0604020202020204" pitchFamily="34" charset="0"/>
                        </a:rPr>
                        <a:t>Nº</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O" sz="1100" b="1" i="0" u="none" strike="noStrike">
                          <a:solidFill>
                            <a:srgbClr val="000000"/>
                          </a:solidFill>
                          <a:effectLst/>
                          <a:latin typeface="Arial" panose="020B0604020202020204" pitchFamily="34" charset="0"/>
                        </a:rPr>
                        <a:t>Entidad territorial de ocurrencia</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O" sz="1100" b="1" i="0" u="none" strike="noStrike">
                          <a:solidFill>
                            <a:srgbClr val="000000"/>
                          </a:solidFill>
                          <a:effectLst/>
                          <a:latin typeface="Arial" panose="020B0604020202020204" pitchFamily="34" charset="0"/>
                        </a:rPr>
                        <a:t>Municipio</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O" sz="1100" b="1" i="0" u="none" strike="noStrike">
                          <a:solidFill>
                            <a:srgbClr val="000000"/>
                          </a:solidFill>
                          <a:effectLst/>
                          <a:latin typeface="Arial" panose="020B0604020202020204" pitchFamily="34" charset="0"/>
                        </a:rPr>
                        <a:t>Fecha de la muerte</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O" sz="1100" b="1" i="0" u="none" strike="noStrike">
                          <a:solidFill>
                            <a:srgbClr val="000000"/>
                          </a:solidFill>
                          <a:effectLst/>
                          <a:latin typeface="Arial" panose="020B0604020202020204" pitchFamily="34" charset="0"/>
                        </a:rPr>
                        <a:t>Sexo</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O" sz="1100" b="1" i="0" u="none" strike="noStrike">
                          <a:solidFill>
                            <a:srgbClr val="000000"/>
                          </a:solidFill>
                          <a:effectLst/>
                          <a:latin typeface="Arial" panose="020B0604020202020204" pitchFamily="34" charset="0"/>
                        </a:rPr>
                        <a:t>Edad (en años)</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O" sz="1100" b="1" i="0" u="none" strike="noStrike">
                          <a:solidFill>
                            <a:srgbClr val="000000"/>
                          </a:solidFill>
                          <a:effectLst/>
                          <a:latin typeface="Arial" panose="020B0604020202020204" pitchFamily="34" charset="0"/>
                        </a:rPr>
                        <a:t>Observaciones</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r>
              <a:tr h="501013">
                <a:tc>
                  <a:txBody>
                    <a:bodyPr/>
                    <a:lstStyle/>
                    <a:p>
                      <a:pPr algn="ctr" fontAlgn="ctr"/>
                      <a:r>
                        <a:rPr lang="es-CO" sz="1300" b="0" i="0" u="none" strike="noStrike" dirty="0">
                          <a:effectLst/>
                          <a:latin typeface="Arial" panose="020B060402020202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300" b="0" i="0" u="none" strike="noStrike" dirty="0">
                          <a:effectLst/>
                          <a:latin typeface="Arial" panose="020B0604020202020204" pitchFamily="34" charset="0"/>
                        </a:rPr>
                        <a:t>CAUCA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300" b="0" i="0" u="none" strike="noStrike" dirty="0">
                          <a:effectLst/>
                          <a:latin typeface="Arial" panose="020B0604020202020204" pitchFamily="34" charset="0"/>
                        </a:rPr>
                        <a:t>Popayán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300" b="0" i="0" u="none" strike="noStrike">
                          <a:effectLst/>
                          <a:latin typeface="Arial" panose="020B0604020202020204" pitchFamily="34" charset="0"/>
                        </a:rPr>
                        <a:t>24-dic-15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300" b="0" i="0" u="none" strike="noStrike" dirty="0">
                          <a:effectLst/>
                          <a:latin typeface="Arial" panose="020B0604020202020204" pitchFamily="34" charset="0"/>
                        </a:rPr>
                        <a:t>F</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300" b="0" i="0" u="none" strike="noStrike" dirty="0">
                          <a:effectLst/>
                          <a:latin typeface="Arial" panose="020B060402020202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es-CO" sz="1300" b="0" i="0" u="none" strike="noStrike" dirty="0">
                          <a:effectLst/>
                          <a:latin typeface="Arial" panose="020B0604020202020204" pitchFamily="34" charset="0"/>
                        </a:rPr>
                        <a:t>Muertes por explosión en peluquería, donde al parecer </a:t>
                      </a:r>
                      <a:r>
                        <a:rPr lang="es-CO" sz="1300" b="1" i="0" u="none" strike="noStrike" dirty="0">
                          <a:effectLst/>
                          <a:latin typeface="Arial" panose="020B0604020202020204" pitchFamily="34" charset="0"/>
                        </a:rPr>
                        <a:t>almacenaban pólvora</a:t>
                      </a:r>
                      <a:r>
                        <a:rPr lang="es-CO" sz="1300" b="0" i="0" u="none" strike="noStrike" dirty="0">
                          <a:effectLst/>
                          <a:latin typeface="Arial" panose="020B0604020202020204" pitchFamily="34" charset="0"/>
                        </a:rPr>
                        <a:t>, la entidad territorial </a:t>
                      </a:r>
                      <a:r>
                        <a:rPr lang="es-CO" sz="1300" b="0" i="0" u="none" strike="noStrike" dirty="0" smtClean="0">
                          <a:effectLst/>
                          <a:latin typeface="Arial" panose="020B0604020202020204" pitchFamily="34" charset="0"/>
                        </a:rPr>
                        <a:t>realizó </a:t>
                      </a:r>
                      <a:r>
                        <a:rPr lang="es-CO" sz="1300" b="0" i="0" u="none" strike="noStrike" dirty="0">
                          <a:effectLst/>
                          <a:latin typeface="Arial" panose="020B0604020202020204" pitchFamily="34" charset="0"/>
                        </a:rPr>
                        <a:t>las acciones de vigilancia en salud pública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584515">
                <a:tc>
                  <a:txBody>
                    <a:bodyPr/>
                    <a:lstStyle/>
                    <a:p>
                      <a:pPr algn="ctr" fontAlgn="ctr"/>
                      <a:r>
                        <a:rPr lang="es-CO" sz="1300" b="0" i="0" u="none" strike="noStrike">
                          <a:effectLst/>
                          <a:latin typeface="Arial" panose="020B060402020202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300" b="0" i="0" u="none" strike="noStrike">
                          <a:effectLst/>
                          <a:latin typeface="Arial" panose="020B0604020202020204" pitchFamily="34" charset="0"/>
                        </a:rPr>
                        <a:t>CAUCA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300" b="0" i="0" u="none" strike="noStrike" dirty="0">
                          <a:effectLst/>
                          <a:latin typeface="Arial" panose="020B0604020202020204" pitchFamily="34" charset="0"/>
                        </a:rPr>
                        <a:t>Popayán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300" b="0" i="0" u="none" strike="noStrike" dirty="0">
                          <a:effectLst/>
                          <a:latin typeface="Arial" panose="020B0604020202020204" pitchFamily="34" charset="0"/>
                        </a:rPr>
                        <a:t>24 dic 215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300" b="0" i="0" u="none" strike="noStrike" dirty="0">
                          <a:effectLst/>
                          <a:latin typeface="Arial" panose="020B0604020202020204" pitchFamily="34" charset="0"/>
                        </a:rPr>
                        <a:t>F</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300" b="0" i="0" u="none" strike="noStrike" dirty="0">
                          <a:effectLst/>
                          <a:latin typeface="Arial" panose="020B0604020202020204" pitchFamily="34" charset="0"/>
                        </a:rPr>
                        <a:t>42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s-CO"/>
                    </a:p>
                  </a:txBody>
                  <a:tcPr/>
                </a:tc>
              </a:tr>
              <a:tr h="1725711">
                <a:tc>
                  <a:txBody>
                    <a:bodyPr/>
                    <a:lstStyle/>
                    <a:p>
                      <a:pPr algn="ctr" fontAlgn="ctr"/>
                      <a:r>
                        <a:rPr lang="es-CO" sz="1300" b="0" i="0" u="none" strike="noStrike">
                          <a:effectLst/>
                          <a:latin typeface="Arial" panose="020B060402020202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300" b="0" i="0" u="none" strike="noStrike">
                          <a:effectLst/>
                          <a:latin typeface="Arial" panose="020B0604020202020204" pitchFamily="34" charset="0"/>
                        </a:rPr>
                        <a:t>CUNDINAMARCA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300" b="0" i="0" u="none" strike="noStrike">
                          <a:effectLst/>
                          <a:latin typeface="Arial" panose="020B0604020202020204" pitchFamily="34" charset="0"/>
                        </a:rPr>
                        <a:t>Soacha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300" b="0" i="0" u="none" strike="noStrike">
                          <a:effectLst/>
                          <a:latin typeface="Arial" panose="020B0604020202020204" pitchFamily="34" charset="0"/>
                        </a:rPr>
                        <a:t>14-dic-15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300" b="0" i="0" u="none" strike="noStrike">
                          <a:effectLst/>
                          <a:latin typeface="Arial" panose="020B0604020202020204" pitchFamily="34" charset="0"/>
                        </a:rPr>
                        <a:t>F</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300" b="0" i="0" u="none" strike="noStrike" dirty="0">
                          <a:effectLst/>
                          <a:latin typeface="Arial" panose="020B060402020202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300" b="0" i="0" u="none" strike="noStrike" dirty="0">
                          <a:effectLst/>
                          <a:latin typeface="Arial" panose="020B0604020202020204" pitchFamily="34" charset="0"/>
                        </a:rPr>
                        <a:t>Muerte de menor de edad con </a:t>
                      </a:r>
                      <a:r>
                        <a:rPr lang="es-CO" sz="1300" b="1" i="0" u="none" strike="noStrike" dirty="0">
                          <a:effectLst/>
                          <a:latin typeface="Arial" panose="020B0604020202020204" pitchFamily="34" charset="0"/>
                        </a:rPr>
                        <a:t>sospecha</a:t>
                      </a:r>
                      <a:r>
                        <a:rPr lang="es-CO" sz="1300" b="0" i="0" u="none" strike="noStrike" dirty="0">
                          <a:effectLst/>
                          <a:latin typeface="Arial" panose="020B0604020202020204" pitchFamily="34" charset="0"/>
                        </a:rPr>
                        <a:t> de </a:t>
                      </a:r>
                      <a:r>
                        <a:rPr lang="es-CO" sz="1300" b="1" i="0" u="none" strike="noStrike" dirty="0">
                          <a:effectLst/>
                          <a:latin typeface="Arial" panose="020B0604020202020204" pitchFamily="34" charset="0"/>
                        </a:rPr>
                        <a:t>ingesta de </a:t>
                      </a:r>
                      <a:r>
                        <a:rPr lang="es-CO" sz="1300" b="1" i="0" u="none" strike="noStrike" dirty="0" smtClean="0">
                          <a:effectLst/>
                          <a:latin typeface="Arial" panose="020B0604020202020204" pitchFamily="34" charset="0"/>
                        </a:rPr>
                        <a:t>fósforo </a:t>
                      </a:r>
                      <a:r>
                        <a:rPr lang="es-CO" sz="1300" b="1" i="0" u="none" strike="noStrike" dirty="0">
                          <a:effectLst/>
                          <a:latin typeface="Arial" panose="020B0604020202020204" pitchFamily="34" charset="0"/>
                        </a:rPr>
                        <a:t>blanco</a:t>
                      </a:r>
                      <a:r>
                        <a:rPr lang="es-CO" sz="1300" b="0" i="0" u="none" strike="noStrike" dirty="0">
                          <a:effectLst/>
                          <a:latin typeface="Arial" panose="020B0604020202020204" pitchFamily="34" charset="0"/>
                        </a:rPr>
                        <a:t> en investigación por Instituto de Medicina Legal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946357">
                <a:tc>
                  <a:txBody>
                    <a:bodyPr/>
                    <a:lstStyle/>
                    <a:p>
                      <a:pPr algn="ctr" fontAlgn="ctr"/>
                      <a:r>
                        <a:rPr lang="es-CO" sz="1300" b="0" i="0" u="none" strike="noStrike">
                          <a:effectLst/>
                          <a:latin typeface="Arial" panose="020B060402020202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300" b="0" i="0" u="none" strike="noStrike">
                          <a:effectLst/>
                          <a:latin typeface="Arial" panose="020B0604020202020204" pitchFamily="34" charset="0"/>
                        </a:rPr>
                        <a:t>HUILA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300" b="0" i="0" u="none" strike="noStrike">
                          <a:effectLst/>
                          <a:latin typeface="Arial" panose="020B0604020202020204" pitchFamily="34" charset="0"/>
                        </a:rPr>
                        <a:t>San Agustín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300" b="0" i="0" u="none" strike="noStrike">
                          <a:effectLst/>
                          <a:latin typeface="Arial" panose="020B0604020202020204" pitchFamily="34" charset="0"/>
                        </a:rPr>
                        <a:t>13-ene-16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300" b="0" i="0" u="none" strike="noStrike">
                          <a:effectLst/>
                          <a:latin typeface="Arial" panose="020B0604020202020204" pitchFamily="34" charset="0"/>
                        </a:rPr>
                        <a:t>F</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300" b="0" i="0" u="none" strike="noStrike" dirty="0">
                          <a:effectLst/>
                          <a:latin typeface="Arial" panose="020B060402020202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300" b="0" i="0" u="none" strike="noStrike" dirty="0">
                          <a:effectLst/>
                          <a:latin typeface="Arial" panose="020B0604020202020204" pitchFamily="34" charset="0"/>
                        </a:rPr>
                        <a:t>Sufre quemaduras grado II del </a:t>
                      </a:r>
                      <a:r>
                        <a:rPr lang="es-CO" sz="1300" b="0" i="0" u="none" strike="noStrike" dirty="0" smtClean="0">
                          <a:effectLst/>
                          <a:latin typeface="Arial" panose="020B0604020202020204" pitchFamily="34" charset="0"/>
                        </a:rPr>
                        <a:t>48 % </a:t>
                      </a:r>
                      <a:r>
                        <a:rPr lang="es-CO" sz="1300" b="0" i="0" u="none" strike="noStrike" dirty="0">
                          <a:effectLst/>
                          <a:latin typeface="Arial" panose="020B0604020202020204" pitchFamily="34" charset="0"/>
                        </a:rPr>
                        <a:t>de superficie corporal en cara, cuello y miembros superiores (explosión de bodega) </a:t>
                      </a:r>
                      <a:r>
                        <a:rPr lang="es-CO" sz="1300" b="1" i="0" u="none" strike="noStrike" dirty="0">
                          <a:effectLst/>
                          <a:latin typeface="Arial" panose="020B0604020202020204" pitchFamily="34" charset="0"/>
                        </a:rPr>
                        <a:t>(notificada </a:t>
                      </a:r>
                      <a:r>
                        <a:rPr lang="es-CO" sz="1300" b="1" i="0" u="none" strike="noStrike" dirty="0" smtClean="0">
                          <a:effectLst/>
                          <a:latin typeface="Arial" panose="020B0604020202020204" pitchFamily="34" charset="0"/>
                        </a:rPr>
                        <a:t>de</a:t>
                      </a:r>
                      <a:r>
                        <a:rPr lang="es-CO" sz="1300" b="1" i="0" u="none" strike="noStrike" baseline="0" dirty="0" smtClean="0">
                          <a:effectLst/>
                          <a:latin typeface="Arial" panose="020B0604020202020204" pitchFamily="34" charset="0"/>
                        </a:rPr>
                        <a:t> forma </a:t>
                      </a:r>
                      <a:r>
                        <a:rPr lang="es-CO" sz="1300" b="1" i="0" u="none" strike="noStrike" baseline="0" dirty="0" err="1" smtClean="0">
                          <a:effectLst/>
                          <a:latin typeface="Arial" panose="020B0604020202020204" pitchFamily="34" charset="0"/>
                        </a:rPr>
                        <a:t>tardìa</a:t>
                      </a:r>
                      <a:r>
                        <a:rPr lang="es-CO" sz="1300" b="1" i="0" u="none" strike="noStrike" dirty="0" smtClean="0">
                          <a:effectLst/>
                          <a:latin typeface="Arial" panose="020B0604020202020204" pitchFamily="34" charset="0"/>
                        </a:rPr>
                        <a:t>)</a:t>
                      </a:r>
                      <a:r>
                        <a:rPr lang="es-CO" sz="1300" b="0" i="0" u="none" strike="noStrike" dirty="0">
                          <a:effectLst/>
                          <a:latin typeface="Arial" panose="020B0604020202020204" pitchFamily="34" charset="0"/>
                        </a:rPr>
                        <a:t/>
                      </a:r>
                      <a:br>
                        <a:rPr lang="es-CO" sz="1300" b="0" i="0" u="none" strike="noStrike" dirty="0">
                          <a:effectLst/>
                          <a:latin typeface="Arial" panose="020B0604020202020204" pitchFamily="34" charset="0"/>
                        </a:rPr>
                      </a:br>
                      <a:endParaRPr lang="es-CO" sz="1300" b="0" i="0" u="none" strike="noStrike" dirty="0">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4224155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redit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63032"/>
            <a:ext cx="9144000" cy="294968"/>
          </a:xfrm>
          <a:prstGeom prst="rect">
            <a:avLst/>
          </a:prstGeom>
        </p:spPr>
      </p:pic>
      <p:pic>
        <p:nvPicPr>
          <p:cNvPr id="3" name="Imagen 2"/>
          <p:cNvPicPr>
            <a:picLocks noChangeAspect="1"/>
          </p:cNvPicPr>
          <p:nvPr/>
        </p:nvPicPr>
        <p:blipFill>
          <a:blip r:embed="rId3"/>
          <a:stretch>
            <a:fillRect/>
          </a:stretch>
        </p:blipFill>
        <p:spPr>
          <a:xfrm>
            <a:off x="3119900" y="240488"/>
            <a:ext cx="6024100" cy="698500"/>
          </a:xfrm>
          <a:prstGeom prst="rect">
            <a:avLst/>
          </a:prstGeom>
        </p:spPr>
      </p:pic>
      <p:pic>
        <p:nvPicPr>
          <p:cNvPr id="2" name="Imagen 1"/>
          <p:cNvPicPr>
            <a:picLocks noChangeAspect="1"/>
          </p:cNvPicPr>
          <p:nvPr/>
        </p:nvPicPr>
        <p:blipFill>
          <a:blip r:embed="rId4"/>
          <a:stretch>
            <a:fillRect/>
          </a:stretch>
        </p:blipFill>
        <p:spPr>
          <a:xfrm>
            <a:off x="188145" y="240488"/>
            <a:ext cx="952500" cy="698500"/>
          </a:xfrm>
          <a:prstGeom prst="rect">
            <a:avLst/>
          </a:prstGeom>
        </p:spPr>
      </p:pic>
      <p:sp>
        <p:nvSpPr>
          <p:cNvPr id="4" name="Rectángulo 3"/>
          <p:cNvSpPr/>
          <p:nvPr/>
        </p:nvSpPr>
        <p:spPr>
          <a:xfrm>
            <a:off x="3423607" y="370532"/>
            <a:ext cx="5439102" cy="707886"/>
          </a:xfrm>
          <a:prstGeom prst="rect">
            <a:avLst/>
          </a:prstGeom>
        </p:spPr>
        <p:txBody>
          <a:bodyPr wrap="square">
            <a:spAutoFit/>
          </a:bodyPr>
          <a:lstStyle/>
          <a:p>
            <a:endParaRPr lang="es-CO" sz="2000" b="1" dirty="0" smtClean="0">
              <a:solidFill>
                <a:srgbClr val="FFFFFF"/>
              </a:solidFill>
              <a:latin typeface="Garamond" panose="02020404030301010803" pitchFamily="18" charset="0"/>
            </a:endParaRPr>
          </a:p>
          <a:p>
            <a:endParaRPr lang="es-CO" sz="2000" dirty="0">
              <a:solidFill>
                <a:srgbClr val="7F7F7F"/>
              </a:solidFill>
              <a:latin typeface="Garamond" panose="02020404030301010803" pitchFamily="18" charset="0"/>
            </a:endParaRPr>
          </a:p>
        </p:txBody>
      </p:sp>
      <p:sp>
        <p:nvSpPr>
          <p:cNvPr id="7" name="Rectángulo 6"/>
          <p:cNvSpPr/>
          <p:nvPr/>
        </p:nvSpPr>
        <p:spPr>
          <a:xfrm>
            <a:off x="115502" y="5834421"/>
            <a:ext cx="6968692" cy="481670"/>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Departamento Administrativo Nacional de Estadística – DANE.</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8" name="Rectángulo 7"/>
          <p:cNvSpPr/>
          <p:nvPr/>
        </p:nvSpPr>
        <p:spPr>
          <a:xfrm>
            <a:off x="115502" y="6558961"/>
            <a:ext cx="6968692" cy="287002"/>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6" name="Rectángulo 5"/>
          <p:cNvSpPr/>
          <p:nvPr/>
        </p:nvSpPr>
        <p:spPr>
          <a:xfrm>
            <a:off x="4061512" y="405072"/>
            <a:ext cx="1467068" cy="369332"/>
          </a:xfrm>
          <a:prstGeom prst="rect">
            <a:avLst/>
          </a:prstGeom>
        </p:spPr>
        <p:txBody>
          <a:bodyPr wrap="none">
            <a:spAutoFit/>
          </a:bodyPr>
          <a:lstStyle/>
          <a:p>
            <a:pPr lvl="0" algn="just">
              <a:spcAft>
                <a:spcPts val="0"/>
              </a:spcAft>
            </a:pPr>
            <a:r>
              <a:rPr lang="es-ES" b="1" dirty="0" smtClean="0">
                <a:solidFill>
                  <a:schemeClr val="bg1"/>
                </a:solidFill>
                <a:latin typeface="Arial" panose="020B0604020202020204" pitchFamily="34" charset="0"/>
                <a:ea typeface="Times New Roman" panose="02020603050405020304" pitchFamily="18" charset="0"/>
              </a:rPr>
              <a:t>DISCUSIÓN</a:t>
            </a:r>
            <a:endParaRPr lang="es-CO" sz="2000" dirty="0">
              <a:solidFill>
                <a:schemeClr val="bg1"/>
              </a:solidFill>
              <a:effectLst/>
              <a:latin typeface="Times New Roman" panose="02020603050405020304" pitchFamily="18" charset="0"/>
              <a:ea typeface="Times New Roman" panose="02020603050405020304" pitchFamily="18" charset="0"/>
            </a:endParaRPr>
          </a:p>
        </p:txBody>
      </p:sp>
      <p:sp>
        <p:nvSpPr>
          <p:cNvPr id="9" name="Rectángulo 8"/>
          <p:cNvSpPr/>
          <p:nvPr/>
        </p:nvSpPr>
        <p:spPr>
          <a:xfrm>
            <a:off x="768097" y="1078418"/>
            <a:ext cx="7671816" cy="5632311"/>
          </a:xfrm>
          <a:prstGeom prst="rect">
            <a:avLst/>
          </a:prstGeom>
        </p:spPr>
        <p:txBody>
          <a:bodyPr wrap="square">
            <a:spAutoFit/>
          </a:bodyPr>
          <a:lstStyle/>
          <a:p>
            <a:pPr marL="285750" indent="-285750" algn="just">
              <a:buFont typeface="Arial" panose="020B0604020202020204" pitchFamily="34" charset="0"/>
              <a:buChar char="•"/>
            </a:pPr>
            <a:r>
              <a:rPr lang="es-CO" sz="2000" dirty="0" smtClean="0"/>
              <a:t>La Pólvora pirotécnica es usada en todo el mundo como parte de sus celebraciones. En </a:t>
            </a:r>
            <a:r>
              <a:rPr lang="es-CO" sz="2000" dirty="0"/>
              <a:t>Colombia</a:t>
            </a:r>
            <a:r>
              <a:rPr lang="es-CO" sz="2000" dirty="0" smtClean="0"/>
              <a:t>, tiene un fuerte arraigo cultural, se </a:t>
            </a:r>
            <a:r>
              <a:rPr lang="es-CO" sz="2000" dirty="0"/>
              <a:t>emplea para ambientar eventos religiosos, deportivos y </a:t>
            </a:r>
            <a:r>
              <a:rPr lang="es-CO" sz="2000" dirty="0" smtClean="0"/>
              <a:t>culturales.</a:t>
            </a:r>
          </a:p>
          <a:p>
            <a:pPr marL="285750" indent="-285750" algn="just">
              <a:buFont typeface="Arial" panose="020B0604020202020204" pitchFamily="34" charset="0"/>
              <a:buChar char="•"/>
            </a:pPr>
            <a:endParaRPr lang="es-CO" sz="2000" dirty="0" smtClean="0"/>
          </a:p>
          <a:p>
            <a:pPr marL="742950" lvl="1" indent="-285750" algn="just">
              <a:buFont typeface="Arial" panose="020B0604020202020204" pitchFamily="34" charset="0"/>
              <a:buChar char="•"/>
            </a:pPr>
            <a:r>
              <a:rPr lang="es-CO" sz="2000" dirty="0" smtClean="0"/>
              <a:t>En las celebraciones de </a:t>
            </a:r>
            <a:r>
              <a:rPr lang="es-CO" sz="2000" dirty="0"/>
              <a:t>navidad se </a:t>
            </a:r>
            <a:r>
              <a:rPr lang="es-CO" sz="2000" dirty="0" smtClean="0"/>
              <a:t>incrementa </a:t>
            </a:r>
            <a:r>
              <a:rPr lang="es-CO" sz="2000" dirty="0"/>
              <a:t>su </a:t>
            </a:r>
            <a:r>
              <a:rPr lang="es-CO" sz="2000" dirty="0" smtClean="0"/>
              <a:t>uso y la posibilidad de lesiones en niñas, niños, adolescentes y otras personas que realizan la manipulación de la pólvora sin entrenamiento.</a:t>
            </a:r>
          </a:p>
          <a:p>
            <a:pPr marL="742950" lvl="1" indent="-285750" algn="just">
              <a:buFont typeface="Arial" panose="020B0604020202020204" pitchFamily="34" charset="0"/>
              <a:buChar char="•"/>
            </a:pPr>
            <a:endParaRPr lang="es-CO" sz="2000" dirty="0" smtClean="0"/>
          </a:p>
          <a:p>
            <a:pPr marL="742950" lvl="1" indent="-285750" algn="just">
              <a:buFont typeface="Arial" panose="020B0604020202020204" pitchFamily="34" charset="0"/>
              <a:buChar char="•"/>
            </a:pPr>
            <a:r>
              <a:rPr lang="es-CO" sz="2000" dirty="0"/>
              <a:t>En el marco de las disposiciones de la Ley 670 de </a:t>
            </a:r>
            <a:r>
              <a:rPr lang="es-CO" sz="2000" dirty="0" smtClean="0"/>
              <a:t>2001, se han </a:t>
            </a:r>
            <a:r>
              <a:rPr lang="es-CO" sz="2000" dirty="0"/>
              <a:t>realizado esfuerzos </a:t>
            </a:r>
            <a:r>
              <a:rPr lang="es-CO" sz="2000" dirty="0" smtClean="0"/>
              <a:t>de prevención y control por instituciones de orden nacional y local.</a:t>
            </a:r>
          </a:p>
          <a:p>
            <a:pPr marL="742950" lvl="1" indent="-285750" algn="just">
              <a:buFont typeface="Arial" panose="020B0604020202020204" pitchFamily="34" charset="0"/>
              <a:buChar char="•"/>
            </a:pPr>
            <a:endParaRPr lang="es-CO" sz="2000" dirty="0" smtClean="0"/>
          </a:p>
          <a:p>
            <a:pPr marL="742950" lvl="1" indent="-285750" algn="just">
              <a:buFont typeface="Arial" panose="020B0604020202020204" pitchFamily="34" charset="0"/>
              <a:buChar char="•"/>
            </a:pPr>
            <a:r>
              <a:rPr lang="es-CO" sz="2000" dirty="0" smtClean="0"/>
              <a:t>Sin embargo aún hay vacíos en la Ley, </a:t>
            </a:r>
            <a:r>
              <a:rPr lang="es-CO" sz="2000" dirty="0"/>
              <a:t>por </a:t>
            </a:r>
            <a:r>
              <a:rPr lang="es-CO" sz="2000" dirty="0" smtClean="0"/>
              <a:t>ejemplo, no permiten incautar la pólvora y no es claro el tema de la regulación de la producción y uso.</a:t>
            </a:r>
          </a:p>
          <a:p>
            <a:pPr algn="just"/>
            <a:endParaRPr lang="es-CO" sz="2000" dirty="0"/>
          </a:p>
          <a:p>
            <a:pPr algn="just"/>
            <a:endParaRPr lang="es-CO" sz="2000" dirty="0"/>
          </a:p>
        </p:txBody>
      </p:sp>
    </p:spTree>
    <p:extLst>
      <p:ext uri="{BB962C8B-B14F-4D97-AF65-F5344CB8AC3E}">
        <p14:creationId xmlns:p14="http://schemas.microsoft.com/office/powerpoint/2010/main" val="1587832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redit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63032"/>
            <a:ext cx="9144000" cy="294968"/>
          </a:xfrm>
          <a:prstGeom prst="rect">
            <a:avLst/>
          </a:prstGeom>
        </p:spPr>
      </p:pic>
      <p:pic>
        <p:nvPicPr>
          <p:cNvPr id="3" name="Imagen 2"/>
          <p:cNvPicPr>
            <a:picLocks noChangeAspect="1"/>
          </p:cNvPicPr>
          <p:nvPr/>
        </p:nvPicPr>
        <p:blipFill>
          <a:blip r:embed="rId3"/>
          <a:stretch>
            <a:fillRect/>
          </a:stretch>
        </p:blipFill>
        <p:spPr>
          <a:xfrm>
            <a:off x="3119900" y="240488"/>
            <a:ext cx="6024100" cy="698500"/>
          </a:xfrm>
          <a:prstGeom prst="rect">
            <a:avLst/>
          </a:prstGeom>
        </p:spPr>
      </p:pic>
      <p:pic>
        <p:nvPicPr>
          <p:cNvPr id="2" name="Imagen 1"/>
          <p:cNvPicPr>
            <a:picLocks noChangeAspect="1"/>
          </p:cNvPicPr>
          <p:nvPr/>
        </p:nvPicPr>
        <p:blipFill>
          <a:blip r:embed="rId4"/>
          <a:stretch>
            <a:fillRect/>
          </a:stretch>
        </p:blipFill>
        <p:spPr>
          <a:xfrm>
            <a:off x="188145" y="240488"/>
            <a:ext cx="952500" cy="698500"/>
          </a:xfrm>
          <a:prstGeom prst="rect">
            <a:avLst/>
          </a:prstGeom>
        </p:spPr>
      </p:pic>
      <p:sp>
        <p:nvSpPr>
          <p:cNvPr id="4" name="Rectángulo 3"/>
          <p:cNvSpPr/>
          <p:nvPr/>
        </p:nvSpPr>
        <p:spPr>
          <a:xfrm>
            <a:off x="3423607" y="370532"/>
            <a:ext cx="5439102" cy="707886"/>
          </a:xfrm>
          <a:prstGeom prst="rect">
            <a:avLst/>
          </a:prstGeom>
        </p:spPr>
        <p:txBody>
          <a:bodyPr wrap="square">
            <a:spAutoFit/>
          </a:bodyPr>
          <a:lstStyle/>
          <a:p>
            <a:endParaRPr lang="es-CO" sz="2000" b="1" dirty="0" smtClean="0">
              <a:solidFill>
                <a:srgbClr val="FFFFFF"/>
              </a:solidFill>
              <a:latin typeface="Garamond" panose="02020404030301010803" pitchFamily="18" charset="0"/>
            </a:endParaRPr>
          </a:p>
          <a:p>
            <a:endParaRPr lang="es-CO" sz="2000" dirty="0">
              <a:solidFill>
                <a:srgbClr val="7F7F7F"/>
              </a:solidFill>
              <a:latin typeface="Garamond" panose="02020404030301010803" pitchFamily="18" charset="0"/>
            </a:endParaRPr>
          </a:p>
        </p:txBody>
      </p:sp>
      <p:sp>
        <p:nvSpPr>
          <p:cNvPr id="7" name="Rectángulo 6"/>
          <p:cNvSpPr/>
          <p:nvPr/>
        </p:nvSpPr>
        <p:spPr>
          <a:xfrm>
            <a:off x="115502" y="5834421"/>
            <a:ext cx="6968692" cy="481670"/>
          </a:xfrm>
          <a:prstGeom prst="rect">
            <a:avLst/>
          </a:prstGeom>
        </p:spPr>
        <p:txBody>
          <a:bodyPr wrap="square">
            <a:spAutoFit/>
          </a:bodyPr>
          <a:lstStyle/>
          <a:p>
            <a:pPr>
              <a:lnSpc>
                <a:spcPct val="115000"/>
              </a:lnSpc>
            </a:pPr>
            <a:r>
              <a:rPr lang="es-ES" sz="1100" dirty="0">
                <a:solidFill>
                  <a:prstClr val="white"/>
                </a:solidFill>
                <a:latin typeface="Arial" panose="020B0604020202020204" pitchFamily="34" charset="0"/>
                <a:ea typeface="Times New Roman" panose="02020603050405020304" pitchFamily="18" charset="0"/>
              </a:rPr>
              <a:t>Fuente: Sivigila, Instituto Nacional de Salud, </a:t>
            </a:r>
            <a:r>
              <a:rPr lang="es-ES" sz="1100" dirty="0" smtClean="0">
                <a:solidFill>
                  <a:prstClr val="white"/>
                </a:solidFill>
                <a:latin typeface="Arial" panose="020B0604020202020204" pitchFamily="34" charset="0"/>
                <a:ea typeface="Times New Roman" panose="02020603050405020304" pitchFamily="18" charset="0"/>
              </a:rPr>
              <a:t>2015- 2016</a:t>
            </a:r>
            <a:r>
              <a:rPr lang="es-ES" sz="1100" dirty="0">
                <a:solidFill>
                  <a:prstClr val="white"/>
                </a:solidFill>
                <a:latin typeface="Arial" panose="020B0604020202020204" pitchFamily="34" charset="0"/>
                <a:ea typeface="Times New Roman" panose="02020603050405020304" pitchFamily="18" charset="0"/>
              </a:rPr>
              <a:t>. Departamento Administrativo Nacional de Estadística – DANE.</a:t>
            </a:r>
            <a:endParaRPr lang="es-CO" sz="1100" dirty="0">
              <a:solidFill>
                <a:prstClr val="white"/>
              </a:solidFill>
              <a:latin typeface="Times New Roman" panose="02020603050405020304" pitchFamily="18" charset="0"/>
              <a:ea typeface="Times New Roman" panose="02020603050405020304" pitchFamily="18" charset="0"/>
            </a:endParaRPr>
          </a:p>
        </p:txBody>
      </p:sp>
      <p:sp>
        <p:nvSpPr>
          <p:cNvPr id="8" name="Rectángulo 7"/>
          <p:cNvSpPr/>
          <p:nvPr/>
        </p:nvSpPr>
        <p:spPr>
          <a:xfrm>
            <a:off x="115502" y="6558961"/>
            <a:ext cx="6968692" cy="287002"/>
          </a:xfrm>
          <a:prstGeom prst="rect">
            <a:avLst/>
          </a:prstGeom>
        </p:spPr>
        <p:txBody>
          <a:bodyPr wrap="square">
            <a:spAutoFit/>
          </a:bodyPr>
          <a:lstStyle/>
          <a:p>
            <a:pPr>
              <a:lnSpc>
                <a:spcPct val="115000"/>
              </a:lnSpc>
            </a:pPr>
            <a:r>
              <a:rPr lang="es-ES" sz="1100" dirty="0">
                <a:solidFill>
                  <a:prstClr val="white"/>
                </a:solidFill>
                <a:latin typeface="Arial" panose="020B0604020202020204" pitchFamily="34" charset="0"/>
                <a:ea typeface="Times New Roman" panose="02020603050405020304" pitchFamily="18" charset="0"/>
              </a:rPr>
              <a:t>Fuente: Sivigila, Instituto Nacional de Salud, </a:t>
            </a:r>
            <a:r>
              <a:rPr lang="es-ES" sz="1100" dirty="0" smtClean="0">
                <a:solidFill>
                  <a:prstClr val="white"/>
                </a:solidFill>
                <a:latin typeface="Arial" panose="020B0604020202020204" pitchFamily="34" charset="0"/>
                <a:ea typeface="Times New Roman" panose="02020603050405020304" pitchFamily="18" charset="0"/>
              </a:rPr>
              <a:t>2015- 2016</a:t>
            </a:r>
            <a:r>
              <a:rPr lang="es-ES" sz="1100" dirty="0">
                <a:solidFill>
                  <a:prstClr val="white"/>
                </a:solidFill>
                <a:latin typeface="Arial" panose="020B0604020202020204" pitchFamily="34" charset="0"/>
                <a:ea typeface="Times New Roman" panose="02020603050405020304" pitchFamily="18" charset="0"/>
              </a:rPr>
              <a:t>. </a:t>
            </a:r>
            <a:endParaRPr lang="es-CO" sz="1100" dirty="0">
              <a:solidFill>
                <a:prstClr val="white"/>
              </a:solidFill>
              <a:latin typeface="Times New Roman" panose="02020603050405020304" pitchFamily="18" charset="0"/>
              <a:ea typeface="Times New Roman" panose="02020603050405020304" pitchFamily="18" charset="0"/>
            </a:endParaRPr>
          </a:p>
        </p:txBody>
      </p:sp>
      <p:sp>
        <p:nvSpPr>
          <p:cNvPr id="6" name="Rectángulo 5"/>
          <p:cNvSpPr/>
          <p:nvPr/>
        </p:nvSpPr>
        <p:spPr>
          <a:xfrm>
            <a:off x="4061512" y="405072"/>
            <a:ext cx="1467068" cy="369332"/>
          </a:xfrm>
          <a:prstGeom prst="rect">
            <a:avLst/>
          </a:prstGeom>
        </p:spPr>
        <p:txBody>
          <a:bodyPr wrap="none">
            <a:spAutoFit/>
          </a:bodyPr>
          <a:lstStyle/>
          <a:p>
            <a:pPr algn="just"/>
            <a:r>
              <a:rPr lang="es-ES" b="1" dirty="0" smtClean="0">
                <a:solidFill>
                  <a:prstClr val="white"/>
                </a:solidFill>
                <a:latin typeface="Arial" panose="020B0604020202020204" pitchFamily="34" charset="0"/>
                <a:ea typeface="Times New Roman" panose="02020603050405020304" pitchFamily="18" charset="0"/>
              </a:rPr>
              <a:t>DISCUSIÓN</a:t>
            </a:r>
            <a:endParaRPr lang="es-CO" sz="2000" dirty="0">
              <a:solidFill>
                <a:prstClr val="white"/>
              </a:solidFill>
              <a:latin typeface="Times New Roman" panose="02020603050405020304" pitchFamily="18" charset="0"/>
              <a:ea typeface="Times New Roman" panose="02020603050405020304" pitchFamily="18" charset="0"/>
            </a:endParaRPr>
          </a:p>
        </p:txBody>
      </p:sp>
      <p:sp>
        <p:nvSpPr>
          <p:cNvPr id="9" name="Rectángulo 8"/>
          <p:cNvSpPr/>
          <p:nvPr/>
        </p:nvSpPr>
        <p:spPr>
          <a:xfrm>
            <a:off x="115502" y="973528"/>
            <a:ext cx="8818186" cy="4093428"/>
          </a:xfrm>
          <a:prstGeom prst="rect">
            <a:avLst/>
          </a:prstGeom>
        </p:spPr>
        <p:txBody>
          <a:bodyPr wrap="square">
            <a:spAutoFit/>
          </a:bodyPr>
          <a:lstStyle/>
          <a:p>
            <a:pPr marL="342900" indent="-342900" algn="just">
              <a:buFont typeface="Arial" panose="020B0604020202020204" pitchFamily="34" charset="0"/>
              <a:buChar char="•"/>
            </a:pPr>
            <a:r>
              <a:rPr lang="es-CO" sz="2000" dirty="0" smtClean="0">
                <a:solidFill>
                  <a:prstClr val="black"/>
                </a:solidFill>
              </a:rPr>
              <a:t>En los menores de edad se observan diferencias estadísticas con respecto a los mayores de 18 años.</a:t>
            </a:r>
          </a:p>
          <a:p>
            <a:pPr marL="342900" indent="-342900" algn="just">
              <a:buFont typeface="Arial" panose="020B0604020202020204" pitchFamily="34" charset="0"/>
              <a:buChar char="•"/>
            </a:pPr>
            <a:endParaRPr lang="es-CO" sz="2000" dirty="0" smtClean="0">
              <a:solidFill>
                <a:prstClr val="black"/>
              </a:solidFill>
            </a:endParaRPr>
          </a:p>
          <a:p>
            <a:pPr marL="800100" lvl="1" indent="-342900" algn="just">
              <a:buFont typeface="Arial" panose="020B0604020202020204" pitchFamily="34" charset="0"/>
              <a:buChar char="•"/>
            </a:pPr>
            <a:r>
              <a:rPr lang="es-CO" sz="2000" dirty="0" smtClean="0">
                <a:solidFill>
                  <a:prstClr val="black"/>
                </a:solidFill>
              </a:rPr>
              <a:t>Puede explicarse por a falta de conciencia y percepción del riesgo por parte de los padres o adultos</a:t>
            </a:r>
          </a:p>
          <a:p>
            <a:pPr marL="800100" lvl="1" indent="-342900" algn="just">
              <a:buFont typeface="Arial" panose="020B0604020202020204" pitchFamily="34" charset="0"/>
              <a:buChar char="•"/>
            </a:pPr>
            <a:endParaRPr lang="es-CO" sz="2000" dirty="0" smtClean="0">
              <a:solidFill>
                <a:prstClr val="black"/>
              </a:solidFill>
            </a:endParaRPr>
          </a:p>
          <a:p>
            <a:pPr marL="800100" lvl="1" indent="-342900" algn="just">
              <a:buFont typeface="Arial" panose="020B0604020202020204" pitchFamily="34" charset="0"/>
              <a:buChar char="•"/>
            </a:pPr>
            <a:r>
              <a:rPr lang="es-CO" sz="2000" dirty="0" smtClean="0">
                <a:solidFill>
                  <a:prstClr val="black"/>
                </a:solidFill>
              </a:rPr>
              <a:t>La disponibilidad del material, la falta de sanción y rechazo social de esta práctica</a:t>
            </a:r>
          </a:p>
          <a:p>
            <a:pPr marL="800100" lvl="1" indent="-342900" algn="just">
              <a:buFont typeface="Arial" panose="020B0604020202020204" pitchFamily="34" charset="0"/>
              <a:buChar char="•"/>
            </a:pPr>
            <a:endParaRPr lang="es-CO" sz="2000" dirty="0" smtClean="0">
              <a:solidFill>
                <a:prstClr val="black"/>
              </a:solidFill>
            </a:endParaRPr>
          </a:p>
          <a:p>
            <a:pPr marL="800100" lvl="1" indent="-342900" algn="just">
              <a:buFont typeface="Arial" panose="020B0604020202020204" pitchFamily="34" charset="0"/>
              <a:buChar char="•"/>
            </a:pPr>
            <a:r>
              <a:rPr lang="es-CO" sz="2000" dirty="0" smtClean="0">
                <a:solidFill>
                  <a:prstClr val="black"/>
                </a:solidFill>
              </a:rPr>
              <a:t>Lo anterior conlleva a la manipulación de estos artefactos produciendo secuelas graves como quemaduras, amputaciones y hasta la muerte.</a:t>
            </a:r>
          </a:p>
          <a:p>
            <a:pPr marL="800100" lvl="1" indent="-342900" algn="just">
              <a:buFont typeface="Arial" panose="020B0604020202020204" pitchFamily="34" charset="0"/>
              <a:buChar char="•"/>
            </a:pPr>
            <a:endParaRPr lang="es-CO" sz="2000" dirty="0">
              <a:solidFill>
                <a:prstClr val="black"/>
              </a:solidFill>
            </a:endParaRPr>
          </a:p>
          <a:p>
            <a:pPr lvl="1" algn="just"/>
            <a:endParaRPr lang="es-CO" sz="2000" dirty="0" smtClean="0">
              <a:solidFill>
                <a:prstClr val="black"/>
              </a:solidFill>
            </a:endParaRPr>
          </a:p>
        </p:txBody>
      </p:sp>
    </p:spTree>
    <p:extLst>
      <p:ext uri="{BB962C8B-B14F-4D97-AF65-F5344CB8AC3E}">
        <p14:creationId xmlns:p14="http://schemas.microsoft.com/office/powerpoint/2010/main" val="1950910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redit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63032"/>
            <a:ext cx="9144000" cy="294968"/>
          </a:xfrm>
          <a:prstGeom prst="rect">
            <a:avLst/>
          </a:prstGeom>
        </p:spPr>
      </p:pic>
      <p:pic>
        <p:nvPicPr>
          <p:cNvPr id="3" name="Imagen 2"/>
          <p:cNvPicPr>
            <a:picLocks noChangeAspect="1"/>
          </p:cNvPicPr>
          <p:nvPr/>
        </p:nvPicPr>
        <p:blipFill>
          <a:blip r:embed="rId3"/>
          <a:stretch>
            <a:fillRect/>
          </a:stretch>
        </p:blipFill>
        <p:spPr>
          <a:xfrm>
            <a:off x="3119900" y="240488"/>
            <a:ext cx="6024100" cy="698500"/>
          </a:xfrm>
          <a:prstGeom prst="rect">
            <a:avLst/>
          </a:prstGeom>
        </p:spPr>
      </p:pic>
      <p:pic>
        <p:nvPicPr>
          <p:cNvPr id="2" name="Imagen 1"/>
          <p:cNvPicPr>
            <a:picLocks noChangeAspect="1"/>
          </p:cNvPicPr>
          <p:nvPr/>
        </p:nvPicPr>
        <p:blipFill>
          <a:blip r:embed="rId4"/>
          <a:stretch>
            <a:fillRect/>
          </a:stretch>
        </p:blipFill>
        <p:spPr>
          <a:xfrm>
            <a:off x="188145" y="240488"/>
            <a:ext cx="952500" cy="698500"/>
          </a:xfrm>
          <a:prstGeom prst="rect">
            <a:avLst/>
          </a:prstGeom>
        </p:spPr>
      </p:pic>
      <p:sp>
        <p:nvSpPr>
          <p:cNvPr id="4" name="Rectángulo 3"/>
          <p:cNvSpPr/>
          <p:nvPr/>
        </p:nvSpPr>
        <p:spPr>
          <a:xfrm>
            <a:off x="3423607" y="370532"/>
            <a:ext cx="5439102" cy="707886"/>
          </a:xfrm>
          <a:prstGeom prst="rect">
            <a:avLst/>
          </a:prstGeom>
        </p:spPr>
        <p:txBody>
          <a:bodyPr wrap="square">
            <a:spAutoFit/>
          </a:bodyPr>
          <a:lstStyle/>
          <a:p>
            <a:endParaRPr lang="es-CO" sz="2000" b="1" dirty="0" smtClean="0">
              <a:solidFill>
                <a:srgbClr val="FFFFFF"/>
              </a:solidFill>
              <a:latin typeface="Garamond" panose="02020404030301010803" pitchFamily="18" charset="0"/>
            </a:endParaRPr>
          </a:p>
          <a:p>
            <a:endParaRPr lang="es-CO" sz="2000" dirty="0">
              <a:solidFill>
                <a:srgbClr val="7F7F7F"/>
              </a:solidFill>
              <a:latin typeface="Garamond" panose="02020404030301010803" pitchFamily="18" charset="0"/>
            </a:endParaRPr>
          </a:p>
        </p:txBody>
      </p:sp>
      <p:sp>
        <p:nvSpPr>
          <p:cNvPr id="7" name="Rectángulo 6"/>
          <p:cNvSpPr/>
          <p:nvPr/>
        </p:nvSpPr>
        <p:spPr>
          <a:xfrm>
            <a:off x="115502" y="5834421"/>
            <a:ext cx="6968692" cy="481670"/>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Departamento Administrativo Nacional de Estadística – DANE.</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8" name="Rectángulo 7"/>
          <p:cNvSpPr/>
          <p:nvPr/>
        </p:nvSpPr>
        <p:spPr>
          <a:xfrm>
            <a:off x="115502" y="6558961"/>
            <a:ext cx="6968692" cy="287002"/>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6" name="Rectángulo 5"/>
          <p:cNvSpPr/>
          <p:nvPr/>
        </p:nvSpPr>
        <p:spPr>
          <a:xfrm>
            <a:off x="4061512" y="405072"/>
            <a:ext cx="1467068" cy="369332"/>
          </a:xfrm>
          <a:prstGeom prst="rect">
            <a:avLst/>
          </a:prstGeom>
        </p:spPr>
        <p:txBody>
          <a:bodyPr wrap="none">
            <a:spAutoFit/>
          </a:bodyPr>
          <a:lstStyle/>
          <a:p>
            <a:pPr lvl="0" algn="just">
              <a:spcAft>
                <a:spcPts val="0"/>
              </a:spcAft>
            </a:pPr>
            <a:r>
              <a:rPr lang="es-ES" b="1" dirty="0" smtClean="0">
                <a:solidFill>
                  <a:schemeClr val="bg1"/>
                </a:solidFill>
                <a:latin typeface="Arial" panose="020B0604020202020204" pitchFamily="34" charset="0"/>
                <a:ea typeface="Times New Roman" panose="02020603050405020304" pitchFamily="18" charset="0"/>
              </a:rPr>
              <a:t>DISCUSIÓN</a:t>
            </a:r>
            <a:endParaRPr lang="es-CO" sz="2000" dirty="0">
              <a:solidFill>
                <a:schemeClr val="bg1"/>
              </a:solidFill>
              <a:effectLst/>
              <a:latin typeface="Times New Roman" panose="02020603050405020304" pitchFamily="18" charset="0"/>
              <a:ea typeface="Times New Roman" panose="02020603050405020304" pitchFamily="18" charset="0"/>
            </a:endParaRPr>
          </a:p>
        </p:txBody>
      </p:sp>
      <p:sp>
        <p:nvSpPr>
          <p:cNvPr id="9" name="Rectángulo 8"/>
          <p:cNvSpPr/>
          <p:nvPr/>
        </p:nvSpPr>
        <p:spPr>
          <a:xfrm>
            <a:off x="664395" y="986010"/>
            <a:ext cx="8074152" cy="4708981"/>
          </a:xfrm>
          <a:prstGeom prst="rect">
            <a:avLst/>
          </a:prstGeom>
        </p:spPr>
        <p:txBody>
          <a:bodyPr wrap="square">
            <a:spAutoFit/>
          </a:bodyPr>
          <a:lstStyle/>
          <a:p>
            <a:pPr algn="just"/>
            <a:endParaRPr lang="es-CO" sz="2000" dirty="0"/>
          </a:p>
          <a:p>
            <a:pPr marL="285750" indent="-285750" algn="just">
              <a:buFont typeface="Arial" panose="020B0604020202020204" pitchFamily="34" charset="0"/>
              <a:buChar char="•"/>
            </a:pPr>
            <a:r>
              <a:rPr lang="es-CO" sz="2000" dirty="0" smtClean="0"/>
              <a:t>Los hombres en cualquier grupo de edad mostraron la mayor proporción de casos. </a:t>
            </a:r>
          </a:p>
          <a:p>
            <a:pPr algn="just"/>
            <a:endParaRPr lang="es-CO" sz="2000" dirty="0" smtClean="0"/>
          </a:p>
          <a:p>
            <a:pPr marL="742950" lvl="1" indent="-285750" algn="just">
              <a:buFont typeface="Arial" panose="020B0604020202020204" pitchFamily="34" charset="0"/>
              <a:buChar char="•"/>
            </a:pPr>
            <a:r>
              <a:rPr lang="en-US" sz="2000" dirty="0" smtClean="0"/>
              <a:t>Esto </a:t>
            </a:r>
            <a:r>
              <a:rPr lang="es-CO" sz="2000" dirty="0" smtClean="0"/>
              <a:t>podría</a:t>
            </a:r>
            <a:r>
              <a:rPr lang="en-US" sz="2000" dirty="0" smtClean="0"/>
              <a:t> </a:t>
            </a:r>
            <a:r>
              <a:rPr lang="es-CO" sz="2000" dirty="0" smtClean="0"/>
              <a:t>explicar</a:t>
            </a:r>
            <a:r>
              <a:rPr lang="en-US" sz="2000" dirty="0" smtClean="0"/>
              <a:t> </a:t>
            </a:r>
            <a:r>
              <a:rPr lang="es-CO" sz="2000" dirty="0" smtClean="0"/>
              <a:t>por</a:t>
            </a:r>
            <a:r>
              <a:rPr lang="en-US" sz="2000" dirty="0" smtClean="0"/>
              <a:t> comportamientos mas intrépidos o </a:t>
            </a:r>
            <a:r>
              <a:rPr lang="es-CO" sz="2000" dirty="0" smtClean="0"/>
              <a:t>riesgosos en el sexo masculino.</a:t>
            </a:r>
          </a:p>
          <a:p>
            <a:pPr lvl="1" algn="just"/>
            <a:endParaRPr lang="es-CO" sz="2000" dirty="0" smtClean="0"/>
          </a:p>
          <a:p>
            <a:pPr marL="1257300" lvl="2" indent="-342900" algn="just">
              <a:buFont typeface="Wingdings" panose="05000000000000000000" pitchFamily="2" charset="2"/>
              <a:buChar char="Ø"/>
            </a:pPr>
            <a:r>
              <a:rPr lang="es-CO" sz="2000" dirty="0" smtClean="0"/>
              <a:t>Por ejemplo </a:t>
            </a:r>
            <a:r>
              <a:rPr lang="en-US" sz="2000" dirty="0" smtClean="0"/>
              <a:t>un </a:t>
            </a:r>
            <a:r>
              <a:rPr lang="es-CO" sz="2000" dirty="0" smtClean="0"/>
              <a:t>análisis</a:t>
            </a:r>
            <a:r>
              <a:rPr lang="en-US" sz="2000" dirty="0" smtClean="0"/>
              <a:t> </a:t>
            </a:r>
            <a:r>
              <a:rPr lang="es-CO" sz="2000" dirty="0" smtClean="0"/>
              <a:t>realizado con los datos de los ganadores </a:t>
            </a:r>
            <a:r>
              <a:rPr lang="en-US" sz="2000" dirty="0" smtClean="0"/>
              <a:t>del </a:t>
            </a:r>
            <a:r>
              <a:rPr lang="es-CO" sz="2000" dirty="0" smtClean="0"/>
              <a:t>premio</a:t>
            </a:r>
            <a:r>
              <a:rPr lang="en-US" sz="2000" dirty="0" smtClean="0"/>
              <a:t> Darwin, </a:t>
            </a:r>
            <a:r>
              <a:rPr lang="es-CO" sz="2000" dirty="0" smtClean="0"/>
              <a:t>indicó que es mayor la proporción de hombres (88,7 %) que de mujeres que mueren por causas “idiotas” y no accidentales</a:t>
            </a:r>
            <a:r>
              <a:rPr lang="en-US" sz="2000" dirty="0" smtClean="0"/>
              <a:t>.</a:t>
            </a:r>
          </a:p>
          <a:p>
            <a:pPr marL="1257300" lvl="2" indent="-342900" algn="just">
              <a:buFont typeface="Wingdings" panose="05000000000000000000" pitchFamily="2" charset="2"/>
              <a:buChar char="Ø"/>
            </a:pPr>
            <a:r>
              <a:rPr lang="es-CO" sz="2000" dirty="0" smtClean="0"/>
              <a:t>Lo cual explican los autores se puede presentar por la </a:t>
            </a:r>
            <a:r>
              <a:rPr lang="es-CO" sz="2000" dirty="0"/>
              <a:t>necesidad de "fanfarronear" </a:t>
            </a:r>
            <a:r>
              <a:rPr lang="es-CO" sz="2000" dirty="0" smtClean="0"/>
              <a:t>frente </a:t>
            </a:r>
            <a:r>
              <a:rPr lang="es-CO" sz="2000" dirty="0"/>
              <a:t>a sus </a:t>
            </a:r>
            <a:r>
              <a:rPr lang="es-CO" sz="2000" dirty="0" smtClean="0"/>
              <a:t>pares o a realizar actividades riesgosas para </a:t>
            </a:r>
            <a:r>
              <a:rPr lang="es-CO" sz="2000" dirty="0"/>
              <a:t>llamar la atención del sexo </a:t>
            </a:r>
            <a:r>
              <a:rPr lang="es-CO" sz="2000" dirty="0" smtClean="0"/>
              <a:t>opuesto. (</a:t>
            </a:r>
            <a:r>
              <a:rPr lang="en-US" sz="2000" dirty="0" smtClean="0"/>
              <a:t>Journal British Medicine).</a:t>
            </a:r>
            <a:endParaRPr lang="es-CO" sz="2000" dirty="0"/>
          </a:p>
        </p:txBody>
      </p:sp>
    </p:spTree>
    <p:extLst>
      <p:ext uri="{BB962C8B-B14F-4D97-AF65-F5344CB8AC3E}">
        <p14:creationId xmlns:p14="http://schemas.microsoft.com/office/powerpoint/2010/main" val="4079188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redit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63032"/>
            <a:ext cx="9144000" cy="294968"/>
          </a:xfrm>
          <a:prstGeom prst="rect">
            <a:avLst/>
          </a:prstGeom>
        </p:spPr>
      </p:pic>
      <p:pic>
        <p:nvPicPr>
          <p:cNvPr id="3" name="Imagen 2"/>
          <p:cNvPicPr>
            <a:picLocks noChangeAspect="1"/>
          </p:cNvPicPr>
          <p:nvPr/>
        </p:nvPicPr>
        <p:blipFill>
          <a:blip r:embed="rId3"/>
          <a:stretch>
            <a:fillRect/>
          </a:stretch>
        </p:blipFill>
        <p:spPr>
          <a:xfrm>
            <a:off x="3119900" y="240488"/>
            <a:ext cx="6024100" cy="698500"/>
          </a:xfrm>
          <a:prstGeom prst="rect">
            <a:avLst/>
          </a:prstGeom>
        </p:spPr>
      </p:pic>
      <p:pic>
        <p:nvPicPr>
          <p:cNvPr id="2" name="Imagen 1"/>
          <p:cNvPicPr>
            <a:picLocks noChangeAspect="1"/>
          </p:cNvPicPr>
          <p:nvPr/>
        </p:nvPicPr>
        <p:blipFill>
          <a:blip r:embed="rId4"/>
          <a:stretch>
            <a:fillRect/>
          </a:stretch>
        </p:blipFill>
        <p:spPr>
          <a:xfrm>
            <a:off x="188145" y="240488"/>
            <a:ext cx="952500" cy="698500"/>
          </a:xfrm>
          <a:prstGeom prst="rect">
            <a:avLst/>
          </a:prstGeom>
        </p:spPr>
      </p:pic>
      <p:sp>
        <p:nvSpPr>
          <p:cNvPr id="4" name="Rectángulo 3"/>
          <p:cNvSpPr/>
          <p:nvPr/>
        </p:nvSpPr>
        <p:spPr>
          <a:xfrm>
            <a:off x="3423607" y="370532"/>
            <a:ext cx="5439102" cy="707886"/>
          </a:xfrm>
          <a:prstGeom prst="rect">
            <a:avLst/>
          </a:prstGeom>
        </p:spPr>
        <p:txBody>
          <a:bodyPr wrap="square">
            <a:spAutoFit/>
          </a:bodyPr>
          <a:lstStyle/>
          <a:p>
            <a:endParaRPr lang="es-CO" sz="2000" b="1" dirty="0" smtClean="0">
              <a:solidFill>
                <a:srgbClr val="FFFFFF"/>
              </a:solidFill>
              <a:latin typeface="Garamond" panose="02020404030301010803" pitchFamily="18" charset="0"/>
            </a:endParaRPr>
          </a:p>
          <a:p>
            <a:endParaRPr lang="es-CO" sz="2000" dirty="0">
              <a:solidFill>
                <a:srgbClr val="7F7F7F"/>
              </a:solidFill>
              <a:latin typeface="Garamond" panose="02020404030301010803" pitchFamily="18" charset="0"/>
            </a:endParaRPr>
          </a:p>
        </p:txBody>
      </p:sp>
      <p:sp>
        <p:nvSpPr>
          <p:cNvPr id="6" name="Rectángulo 5"/>
          <p:cNvSpPr/>
          <p:nvPr/>
        </p:nvSpPr>
        <p:spPr>
          <a:xfrm>
            <a:off x="3142316" y="124310"/>
            <a:ext cx="6001684" cy="830997"/>
          </a:xfrm>
          <a:prstGeom prst="rect">
            <a:avLst/>
          </a:prstGeom>
        </p:spPr>
        <p:txBody>
          <a:bodyPr wrap="square">
            <a:spAutoFit/>
          </a:bodyPr>
          <a:lstStyle/>
          <a:p>
            <a:pPr algn="ctr"/>
            <a:r>
              <a:rPr lang="es-CO" sz="1600" b="1" dirty="0">
                <a:solidFill>
                  <a:schemeClr val="bg1"/>
                </a:solidFill>
                <a:latin typeface="Arial" panose="020B0604020202020204" pitchFamily="34" charset="0"/>
                <a:ea typeface="Calibri" panose="020F0502020204030204" pitchFamily="34" charset="0"/>
              </a:rPr>
              <a:t>Resumen Comportamiento de las lesiones por pólvora durante la vigilancia intensificada, Colombia, 01 de diciembre del 2015 al 16 de enero 2016 </a:t>
            </a:r>
            <a:endParaRPr lang="es-CO" sz="1600" dirty="0">
              <a:solidFill>
                <a:schemeClr val="bg1"/>
              </a:solidFill>
            </a:endParaRPr>
          </a:p>
        </p:txBody>
      </p:sp>
      <p:pic>
        <p:nvPicPr>
          <p:cNvPr id="7" name="Imagen 6"/>
          <p:cNvPicPr>
            <a:picLocks noChangeAspect="1"/>
          </p:cNvPicPr>
          <p:nvPr/>
        </p:nvPicPr>
        <p:blipFill>
          <a:blip r:embed="rId5"/>
          <a:stretch>
            <a:fillRect/>
          </a:stretch>
        </p:blipFill>
        <p:spPr>
          <a:xfrm>
            <a:off x="188145" y="2158025"/>
            <a:ext cx="8792226" cy="2117558"/>
          </a:xfrm>
          <a:prstGeom prst="rect">
            <a:avLst/>
          </a:prstGeom>
        </p:spPr>
      </p:pic>
      <p:sp>
        <p:nvSpPr>
          <p:cNvPr id="8" name="Rectángulo 7"/>
          <p:cNvSpPr/>
          <p:nvPr/>
        </p:nvSpPr>
        <p:spPr>
          <a:xfrm>
            <a:off x="129942" y="6558961"/>
            <a:ext cx="4572000" cy="287002"/>
          </a:xfrm>
          <a:prstGeom prst="rect">
            <a:avLst/>
          </a:prstGeom>
        </p:spPr>
        <p:txBody>
          <a:bodyPr>
            <a:spAutoFit/>
          </a:bodyPr>
          <a:lstStyle/>
          <a:p>
            <a:pPr algn="just">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Instituto Nacional de Salud, Sivigila, Colombia, 2015 - 2016.</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31292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redit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63032"/>
            <a:ext cx="9144000" cy="294968"/>
          </a:xfrm>
          <a:prstGeom prst="rect">
            <a:avLst/>
          </a:prstGeom>
        </p:spPr>
      </p:pic>
      <p:pic>
        <p:nvPicPr>
          <p:cNvPr id="3" name="Imagen 2"/>
          <p:cNvPicPr>
            <a:picLocks noChangeAspect="1"/>
          </p:cNvPicPr>
          <p:nvPr/>
        </p:nvPicPr>
        <p:blipFill>
          <a:blip r:embed="rId3"/>
          <a:stretch>
            <a:fillRect/>
          </a:stretch>
        </p:blipFill>
        <p:spPr>
          <a:xfrm>
            <a:off x="3119900" y="240488"/>
            <a:ext cx="6024100" cy="698500"/>
          </a:xfrm>
          <a:prstGeom prst="rect">
            <a:avLst/>
          </a:prstGeom>
        </p:spPr>
      </p:pic>
      <p:pic>
        <p:nvPicPr>
          <p:cNvPr id="2" name="Imagen 1"/>
          <p:cNvPicPr>
            <a:picLocks noChangeAspect="1"/>
          </p:cNvPicPr>
          <p:nvPr/>
        </p:nvPicPr>
        <p:blipFill>
          <a:blip r:embed="rId4"/>
          <a:stretch>
            <a:fillRect/>
          </a:stretch>
        </p:blipFill>
        <p:spPr>
          <a:xfrm>
            <a:off x="188145" y="240488"/>
            <a:ext cx="952500" cy="698500"/>
          </a:xfrm>
          <a:prstGeom prst="rect">
            <a:avLst/>
          </a:prstGeom>
        </p:spPr>
      </p:pic>
      <p:sp>
        <p:nvSpPr>
          <p:cNvPr id="4" name="Rectángulo 3"/>
          <p:cNvSpPr/>
          <p:nvPr/>
        </p:nvSpPr>
        <p:spPr>
          <a:xfrm>
            <a:off x="4113353" y="231102"/>
            <a:ext cx="5439102" cy="707886"/>
          </a:xfrm>
          <a:prstGeom prst="rect">
            <a:avLst/>
          </a:prstGeom>
        </p:spPr>
        <p:txBody>
          <a:bodyPr wrap="square">
            <a:spAutoFit/>
          </a:bodyPr>
          <a:lstStyle/>
          <a:p>
            <a:endParaRPr lang="es-CO" sz="2000" b="1" dirty="0" smtClean="0">
              <a:solidFill>
                <a:srgbClr val="FFFFFF"/>
              </a:solidFill>
              <a:latin typeface="Garamond" panose="02020404030301010803" pitchFamily="18" charset="0"/>
            </a:endParaRPr>
          </a:p>
          <a:p>
            <a:endParaRPr lang="es-CO" sz="2000" dirty="0">
              <a:solidFill>
                <a:srgbClr val="7F7F7F"/>
              </a:solidFill>
              <a:latin typeface="Garamond" panose="02020404030301010803" pitchFamily="18" charset="0"/>
            </a:endParaRPr>
          </a:p>
        </p:txBody>
      </p:sp>
      <p:sp>
        <p:nvSpPr>
          <p:cNvPr id="7" name="Rectángulo 6"/>
          <p:cNvSpPr/>
          <p:nvPr/>
        </p:nvSpPr>
        <p:spPr>
          <a:xfrm>
            <a:off x="115502" y="5834421"/>
            <a:ext cx="6968692" cy="481670"/>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Departamento Administrativo Nacional de Estadística – DANE.</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8" name="Rectángulo 7"/>
          <p:cNvSpPr/>
          <p:nvPr/>
        </p:nvSpPr>
        <p:spPr>
          <a:xfrm>
            <a:off x="115502" y="6558961"/>
            <a:ext cx="6968692" cy="287002"/>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6" name="Rectángulo 5"/>
          <p:cNvSpPr/>
          <p:nvPr/>
        </p:nvSpPr>
        <p:spPr>
          <a:xfrm>
            <a:off x="2938546" y="268276"/>
            <a:ext cx="5720822" cy="646331"/>
          </a:xfrm>
          <a:prstGeom prst="rect">
            <a:avLst/>
          </a:prstGeom>
        </p:spPr>
        <p:txBody>
          <a:bodyPr wrap="square">
            <a:spAutoFit/>
          </a:bodyPr>
          <a:lstStyle/>
          <a:p>
            <a:pPr lvl="0" algn="ctr">
              <a:spcAft>
                <a:spcPts val="0"/>
              </a:spcAft>
            </a:pPr>
            <a:r>
              <a:rPr lang="es-ES" b="1" dirty="0" smtClean="0">
                <a:solidFill>
                  <a:schemeClr val="bg1"/>
                </a:solidFill>
                <a:latin typeface="Arial" panose="020B0604020202020204" pitchFamily="34" charset="0"/>
                <a:ea typeface="Times New Roman" panose="02020603050405020304" pitchFamily="18" charset="0"/>
              </a:rPr>
              <a:t>CONCLUSIONES </a:t>
            </a:r>
          </a:p>
          <a:p>
            <a:pPr lvl="0" algn="ctr">
              <a:spcAft>
                <a:spcPts val="0"/>
              </a:spcAft>
            </a:pPr>
            <a:r>
              <a:rPr lang="es-ES" b="1" dirty="0" smtClean="0">
                <a:solidFill>
                  <a:schemeClr val="bg1"/>
                </a:solidFill>
                <a:effectLst/>
                <a:latin typeface="Arial" panose="020B0604020202020204" pitchFamily="34" charset="0"/>
                <a:ea typeface="Times New Roman" panose="02020603050405020304" pitchFamily="18" charset="0"/>
              </a:rPr>
              <a:t>VIGILANCIA INTENSIFICADA</a:t>
            </a:r>
            <a:endParaRPr lang="es-CO" dirty="0">
              <a:solidFill>
                <a:schemeClr val="bg1"/>
              </a:solidFill>
              <a:effectLst/>
              <a:latin typeface="Times New Roman" panose="02020603050405020304" pitchFamily="18" charset="0"/>
              <a:ea typeface="Times New Roman" panose="02020603050405020304" pitchFamily="18" charset="0"/>
            </a:endParaRPr>
          </a:p>
        </p:txBody>
      </p:sp>
      <p:sp>
        <p:nvSpPr>
          <p:cNvPr id="9" name="Rectángulo 8"/>
          <p:cNvSpPr/>
          <p:nvPr/>
        </p:nvSpPr>
        <p:spPr>
          <a:xfrm>
            <a:off x="429768" y="1291383"/>
            <a:ext cx="8375904" cy="4693593"/>
          </a:xfrm>
          <a:prstGeom prst="rect">
            <a:avLst/>
          </a:prstGeom>
        </p:spPr>
        <p:txBody>
          <a:bodyPr wrap="square">
            <a:spAutoFit/>
          </a:bodyPr>
          <a:lstStyle/>
          <a:p>
            <a:pPr marL="285750" indent="-285750" algn="just">
              <a:lnSpc>
                <a:spcPct val="115000"/>
              </a:lnSpc>
              <a:spcAft>
                <a:spcPts val="0"/>
              </a:spcAft>
              <a:buFont typeface="Arial" panose="020B0604020202020204" pitchFamily="34" charset="0"/>
              <a:buChar char="•"/>
            </a:pPr>
            <a:r>
              <a:rPr lang="es-CO" sz="2000" dirty="0">
                <a:ea typeface="Times New Roman" panose="02020603050405020304" pitchFamily="18" charset="0"/>
              </a:rPr>
              <a:t>La mayor proporción de casos de lesiones por pólvora se observa en la primera semana epidemiológica relacionada con fiestas de inicio de año nuevo, con una incidencia nacional de 1,9 lesionados por 100000 habitantes, el grupo de edad más afectado fue el de 10 a 14 años. </a:t>
            </a:r>
          </a:p>
          <a:p>
            <a:pPr marL="285750" indent="-285750" algn="just">
              <a:lnSpc>
                <a:spcPct val="115000"/>
              </a:lnSpc>
              <a:spcAft>
                <a:spcPts val="0"/>
              </a:spcAft>
              <a:buFont typeface="Arial" panose="020B0604020202020204" pitchFamily="34" charset="0"/>
              <a:buChar char="•"/>
            </a:pPr>
            <a:endParaRPr lang="es-CO" sz="2000" dirty="0">
              <a:ea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r>
              <a:rPr lang="es-ES" sz="2000" dirty="0">
                <a:solidFill>
                  <a:srgbClr val="000000"/>
                </a:solidFill>
                <a:ea typeface="Times New Roman" panose="02020603050405020304" pitchFamily="18" charset="0"/>
              </a:rPr>
              <a:t>El 82,2 % de los casos de </a:t>
            </a:r>
            <a:r>
              <a:rPr lang="es-ES" sz="2000" dirty="0" smtClean="0">
                <a:solidFill>
                  <a:srgbClr val="000000"/>
                </a:solidFill>
                <a:ea typeface="Times New Roman" panose="02020603050405020304" pitchFamily="18" charset="0"/>
              </a:rPr>
              <a:t>lesionados </a:t>
            </a:r>
            <a:r>
              <a:rPr lang="es-ES" sz="2000" dirty="0">
                <a:solidFill>
                  <a:srgbClr val="000000"/>
                </a:solidFill>
                <a:ea typeface="Times New Roman" panose="02020603050405020304" pitchFamily="18" charset="0"/>
              </a:rPr>
              <a:t>se registró en el sexo </a:t>
            </a:r>
            <a:r>
              <a:rPr lang="es-ES" sz="2000" dirty="0" smtClean="0">
                <a:solidFill>
                  <a:srgbClr val="000000"/>
                </a:solidFill>
                <a:ea typeface="Times New Roman" panose="02020603050405020304" pitchFamily="18" charset="0"/>
              </a:rPr>
              <a:t>masculino con RR 4,74 IC (4,00 – 5,62) .</a:t>
            </a:r>
            <a:endParaRPr lang="es-CO" sz="2000" dirty="0">
              <a:ea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endParaRPr lang="es-CO" sz="2000" dirty="0">
              <a:ea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r>
              <a:rPr lang="es-ES" sz="2000" dirty="0">
                <a:solidFill>
                  <a:srgbClr val="000000"/>
                </a:solidFill>
                <a:ea typeface="Times New Roman" panose="02020603050405020304" pitchFamily="18" charset="0"/>
              </a:rPr>
              <a:t>Con respecto al mismo periodo anterior se observó una disminución general de los casos del 4,4 </a:t>
            </a:r>
            <a:r>
              <a:rPr lang="es-ES" sz="2000" dirty="0" smtClean="0">
                <a:solidFill>
                  <a:srgbClr val="000000"/>
                </a:solidFill>
                <a:ea typeface="Times New Roman" panose="02020603050405020304" pitchFamily="18" charset="0"/>
              </a:rPr>
              <a:t>%. Para </a:t>
            </a:r>
            <a:r>
              <a:rPr lang="es-ES" sz="2000" dirty="0">
                <a:solidFill>
                  <a:srgbClr val="000000"/>
                </a:solidFill>
                <a:ea typeface="Times New Roman" panose="02020603050405020304" pitchFamily="18" charset="0"/>
              </a:rPr>
              <a:t>los días 24 y 25 de diciembre </a:t>
            </a:r>
            <a:r>
              <a:rPr lang="es-ES" sz="2000" dirty="0" smtClean="0">
                <a:solidFill>
                  <a:srgbClr val="000000"/>
                </a:solidFill>
                <a:ea typeface="Times New Roman" panose="02020603050405020304" pitchFamily="18" charset="0"/>
              </a:rPr>
              <a:t>se incrementaron  </a:t>
            </a:r>
            <a:r>
              <a:rPr lang="es-ES" sz="2000" dirty="0">
                <a:solidFill>
                  <a:srgbClr val="000000"/>
                </a:solidFill>
                <a:ea typeface="Times New Roman" panose="02020603050405020304" pitchFamily="18" charset="0"/>
              </a:rPr>
              <a:t>los casos en el 1,5 </a:t>
            </a:r>
            <a:r>
              <a:rPr lang="es-ES" sz="2000" dirty="0" smtClean="0">
                <a:solidFill>
                  <a:srgbClr val="000000"/>
                </a:solidFill>
                <a:ea typeface="Times New Roman" panose="02020603050405020304" pitchFamily="18" charset="0"/>
              </a:rPr>
              <a:t>%, </a:t>
            </a:r>
            <a:r>
              <a:rPr lang="es-ES" sz="2000" dirty="0">
                <a:solidFill>
                  <a:srgbClr val="000000"/>
                </a:solidFill>
                <a:ea typeface="Times New Roman" panose="02020603050405020304" pitchFamily="18" charset="0"/>
              </a:rPr>
              <a:t>a diferencia de las otras fechas donde por histórico se </a:t>
            </a:r>
            <a:r>
              <a:rPr lang="es-ES" sz="2000" dirty="0" smtClean="0">
                <a:solidFill>
                  <a:srgbClr val="000000"/>
                </a:solidFill>
                <a:ea typeface="Times New Roman" panose="02020603050405020304" pitchFamily="18" charset="0"/>
              </a:rPr>
              <a:t>presentaron </a:t>
            </a:r>
            <a:r>
              <a:rPr lang="es-ES" sz="2000" dirty="0">
                <a:solidFill>
                  <a:srgbClr val="000000"/>
                </a:solidFill>
                <a:ea typeface="Times New Roman" panose="02020603050405020304" pitchFamily="18" charset="0"/>
              </a:rPr>
              <a:t>más casos.</a:t>
            </a:r>
            <a:endParaRPr lang="es-CO" sz="2000" dirty="0">
              <a:ea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endParaRPr lang="es-CO" sz="2000" dirty="0">
              <a:ea typeface="Times New Roman" panose="02020603050405020304" pitchFamily="18" charset="0"/>
            </a:endParaRPr>
          </a:p>
        </p:txBody>
      </p:sp>
    </p:spTree>
    <p:extLst>
      <p:ext uri="{BB962C8B-B14F-4D97-AF65-F5344CB8AC3E}">
        <p14:creationId xmlns:p14="http://schemas.microsoft.com/office/powerpoint/2010/main" val="40107134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redit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63032"/>
            <a:ext cx="9144000" cy="294968"/>
          </a:xfrm>
          <a:prstGeom prst="rect">
            <a:avLst/>
          </a:prstGeom>
        </p:spPr>
      </p:pic>
      <p:pic>
        <p:nvPicPr>
          <p:cNvPr id="3" name="Imagen 2"/>
          <p:cNvPicPr>
            <a:picLocks noChangeAspect="1"/>
          </p:cNvPicPr>
          <p:nvPr/>
        </p:nvPicPr>
        <p:blipFill>
          <a:blip r:embed="rId3"/>
          <a:stretch>
            <a:fillRect/>
          </a:stretch>
        </p:blipFill>
        <p:spPr>
          <a:xfrm>
            <a:off x="3119900" y="240488"/>
            <a:ext cx="6024100" cy="698500"/>
          </a:xfrm>
          <a:prstGeom prst="rect">
            <a:avLst/>
          </a:prstGeom>
        </p:spPr>
      </p:pic>
      <p:pic>
        <p:nvPicPr>
          <p:cNvPr id="2" name="Imagen 1"/>
          <p:cNvPicPr>
            <a:picLocks noChangeAspect="1"/>
          </p:cNvPicPr>
          <p:nvPr/>
        </p:nvPicPr>
        <p:blipFill>
          <a:blip r:embed="rId4"/>
          <a:stretch>
            <a:fillRect/>
          </a:stretch>
        </p:blipFill>
        <p:spPr>
          <a:xfrm>
            <a:off x="188145" y="240488"/>
            <a:ext cx="952500" cy="698500"/>
          </a:xfrm>
          <a:prstGeom prst="rect">
            <a:avLst/>
          </a:prstGeom>
        </p:spPr>
      </p:pic>
      <p:sp>
        <p:nvSpPr>
          <p:cNvPr id="4" name="Rectángulo 3"/>
          <p:cNvSpPr/>
          <p:nvPr/>
        </p:nvSpPr>
        <p:spPr>
          <a:xfrm>
            <a:off x="4113353" y="231102"/>
            <a:ext cx="5439102" cy="707886"/>
          </a:xfrm>
          <a:prstGeom prst="rect">
            <a:avLst/>
          </a:prstGeom>
        </p:spPr>
        <p:txBody>
          <a:bodyPr wrap="square">
            <a:spAutoFit/>
          </a:bodyPr>
          <a:lstStyle/>
          <a:p>
            <a:endParaRPr lang="es-CO" sz="2000" b="1" dirty="0" smtClean="0">
              <a:solidFill>
                <a:srgbClr val="FFFFFF"/>
              </a:solidFill>
              <a:latin typeface="Garamond" panose="02020404030301010803" pitchFamily="18" charset="0"/>
            </a:endParaRPr>
          </a:p>
          <a:p>
            <a:endParaRPr lang="es-CO" sz="2000" dirty="0">
              <a:solidFill>
                <a:srgbClr val="7F7F7F"/>
              </a:solidFill>
              <a:latin typeface="Garamond" panose="02020404030301010803" pitchFamily="18" charset="0"/>
            </a:endParaRPr>
          </a:p>
        </p:txBody>
      </p:sp>
      <p:sp>
        <p:nvSpPr>
          <p:cNvPr id="7" name="Rectángulo 6"/>
          <p:cNvSpPr/>
          <p:nvPr/>
        </p:nvSpPr>
        <p:spPr>
          <a:xfrm>
            <a:off x="115502" y="5834421"/>
            <a:ext cx="6968692" cy="481670"/>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Departamento Administrativo Nacional de Estadística – DANE.</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8" name="Rectángulo 7"/>
          <p:cNvSpPr/>
          <p:nvPr/>
        </p:nvSpPr>
        <p:spPr>
          <a:xfrm>
            <a:off x="115502" y="6558961"/>
            <a:ext cx="6968692" cy="287002"/>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6" name="Rectángulo 5"/>
          <p:cNvSpPr/>
          <p:nvPr/>
        </p:nvSpPr>
        <p:spPr>
          <a:xfrm>
            <a:off x="2938546" y="268276"/>
            <a:ext cx="5720822" cy="646331"/>
          </a:xfrm>
          <a:prstGeom prst="rect">
            <a:avLst/>
          </a:prstGeom>
        </p:spPr>
        <p:txBody>
          <a:bodyPr wrap="square">
            <a:spAutoFit/>
          </a:bodyPr>
          <a:lstStyle/>
          <a:p>
            <a:pPr lvl="0" algn="ctr">
              <a:spcAft>
                <a:spcPts val="0"/>
              </a:spcAft>
            </a:pPr>
            <a:r>
              <a:rPr lang="es-ES" b="1" dirty="0" smtClean="0">
                <a:solidFill>
                  <a:schemeClr val="bg1"/>
                </a:solidFill>
                <a:latin typeface="Arial" panose="020B0604020202020204" pitchFamily="34" charset="0"/>
                <a:ea typeface="Times New Roman" panose="02020603050405020304" pitchFamily="18" charset="0"/>
              </a:rPr>
              <a:t>CONCLUSIONES </a:t>
            </a:r>
          </a:p>
          <a:p>
            <a:pPr lvl="0" algn="ctr">
              <a:spcAft>
                <a:spcPts val="0"/>
              </a:spcAft>
            </a:pPr>
            <a:r>
              <a:rPr lang="es-ES" b="1" dirty="0" smtClean="0">
                <a:solidFill>
                  <a:schemeClr val="bg1"/>
                </a:solidFill>
                <a:effectLst/>
                <a:latin typeface="Arial" panose="020B0604020202020204" pitchFamily="34" charset="0"/>
                <a:ea typeface="Times New Roman" panose="02020603050405020304" pitchFamily="18" charset="0"/>
              </a:rPr>
              <a:t>VIGILANCIA INTENSIFICADA</a:t>
            </a:r>
            <a:endParaRPr lang="es-CO" dirty="0">
              <a:solidFill>
                <a:schemeClr val="bg1"/>
              </a:solidFill>
              <a:effectLst/>
              <a:latin typeface="Times New Roman" panose="02020603050405020304" pitchFamily="18" charset="0"/>
              <a:ea typeface="Times New Roman" panose="02020603050405020304" pitchFamily="18" charset="0"/>
            </a:endParaRPr>
          </a:p>
        </p:txBody>
      </p:sp>
      <p:sp>
        <p:nvSpPr>
          <p:cNvPr id="9" name="Rectángulo 8"/>
          <p:cNvSpPr/>
          <p:nvPr/>
        </p:nvSpPr>
        <p:spPr>
          <a:xfrm>
            <a:off x="429768" y="966776"/>
            <a:ext cx="8375904" cy="4672818"/>
          </a:xfrm>
          <a:prstGeom prst="rect">
            <a:avLst/>
          </a:prstGeom>
        </p:spPr>
        <p:txBody>
          <a:bodyPr wrap="square">
            <a:spAutoFit/>
          </a:bodyPr>
          <a:lstStyle/>
          <a:p>
            <a:pPr marL="285750" indent="-285750" algn="just">
              <a:lnSpc>
                <a:spcPct val="115000"/>
              </a:lnSpc>
              <a:spcAft>
                <a:spcPts val="0"/>
              </a:spcAft>
              <a:buFont typeface="Arial" panose="020B0604020202020204" pitchFamily="34" charset="0"/>
              <a:buChar char="•"/>
            </a:pPr>
            <a:endParaRPr lang="es-CO" sz="2000" dirty="0">
              <a:ea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r>
              <a:rPr lang="es-ES" sz="2000" dirty="0">
                <a:solidFill>
                  <a:srgbClr val="000000"/>
                </a:solidFill>
                <a:ea typeface="Times New Roman" panose="02020603050405020304" pitchFamily="18" charset="0"/>
              </a:rPr>
              <a:t>Se </a:t>
            </a:r>
            <a:r>
              <a:rPr lang="es-ES" sz="2000" dirty="0" smtClean="0">
                <a:solidFill>
                  <a:srgbClr val="000000"/>
                </a:solidFill>
                <a:ea typeface="Times New Roman" panose="02020603050405020304" pitchFamily="18" charset="0"/>
              </a:rPr>
              <a:t>observaron</a:t>
            </a:r>
            <a:r>
              <a:rPr lang="es-ES" sz="2000" dirty="0" smtClean="0">
                <a:ea typeface="Times New Roman" panose="02020603050405020304" pitchFamily="18" charset="0"/>
              </a:rPr>
              <a:t> </a:t>
            </a:r>
            <a:r>
              <a:rPr lang="es-ES" sz="2000" dirty="0">
                <a:ea typeface="Times New Roman" panose="02020603050405020304" pitchFamily="18" charset="0"/>
              </a:rPr>
              <a:t>diferencias estadísticas entre la razón de lesionados por pólvora en el área rural con respecto a la cabecera municipal con un RR 1,22 IC (1,06-1,41).</a:t>
            </a:r>
            <a:endParaRPr lang="es-CO" sz="2000" dirty="0">
              <a:ea typeface="Times New Roman" panose="02020603050405020304" pitchFamily="18" charset="0"/>
            </a:endParaRPr>
          </a:p>
          <a:p>
            <a:pPr algn="just">
              <a:lnSpc>
                <a:spcPct val="115000"/>
              </a:lnSpc>
              <a:spcAft>
                <a:spcPts val="0"/>
              </a:spcAft>
            </a:pPr>
            <a:r>
              <a:rPr lang="es-ES" sz="2000" dirty="0">
                <a:ea typeface="Times New Roman" panose="02020603050405020304" pitchFamily="18" charset="0"/>
              </a:rPr>
              <a:t> </a:t>
            </a:r>
            <a:endParaRPr lang="es-CO" sz="2000" dirty="0">
              <a:ea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r>
              <a:rPr lang="es-CO" sz="2000" dirty="0">
                <a:solidFill>
                  <a:srgbClr val="000000"/>
                </a:solidFill>
                <a:ea typeface="Arial" panose="020B0604020202020204" pitchFamily="34" charset="0"/>
              </a:rPr>
              <a:t>Existe diferencia estadística entre la razón de lesiones por Pólvora entre menores de edad y mayores de 18 años con un RR 1,54 IC (1,35-1,75</a:t>
            </a:r>
            <a:r>
              <a:rPr lang="es-CO" sz="2000" dirty="0" smtClean="0">
                <a:solidFill>
                  <a:srgbClr val="000000"/>
                </a:solidFill>
                <a:ea typeface="Arial" panose="020B0604020202020204" pitchFamily="34" charset="0"/>
              </a:rPr>
              <a:t>).</a:t>
            </a:r>
          </a:p>
          <a:p>
            <a:pPr marL="285750" indent="-285750" algn="just">
              <a:lnSpc>
                <a:spcPct val="115000"/>
              </a:lnSpc>
              <a:spcAft>
                <a:spcPts val="0"/>
              </a:spcAft>
              <a:buFont typeface="Arial" panose="020B0604020202020204" pitchFamily="34" charset="0"/>
              <a:buChar char="•"/>
            </a:pPr>
            <a:endParaRPr lang="es-CO" sz="2000" dirty="0">
              <a:solidFill>
                <a:srgbClr val="000000"/>
              </a:solidFill>
              <a:effectLst/>
              <a:ea typeface="Times New Roman" panose="02020603050405020304" pitchFamily="18" charset="0"/>
            </a:endParaRPr>
          </a:p>
          <a:p>
            <a:pPr marL="285750" indent="-285750" algn="just">
              <a:lnSpc>
                <a:spcPct val="115000"/>
              </a:lnSpc>
              <a:buFont typeface="Arial" panose="020B0604020202020204" pitchFamily="34" charset="0"/>
              <a:buChar char="•"/>
            </a:pPr>
            <a:r>
              <a:rPr lang="es-CO" sz="2000" spc="10" dirty="0">
                <a:solidFill>
                  <a:srgbClr val="000000"/>
                </a:solidFill>
                <a:ea typeface="Arial" panose="020B0604020202020204" pitchFamily="34" charset="0"/>
              </a:rPr>
              <a:t>El 40,5 % (15/37) de las entidades territoriales </a:t>
            </a:r>
            <a:r>
              <a:rPr lang="es-CO" sz="2000" spc="10" dirty="0" smtClean="0">
                <a:solidFill>
                  <a:srgbClr val="000000"/>
                </a:solidFill>
                <a:ea typeface="Arial" panose="020B0604020202020204" pitchFamily="34" charset="0"/>
              </a:rPr>
              <a:t>(ET) superaron </a:t>
            </a:r>
            <a:r>
              <a:rPr lang="es-CO" sz="2000" spc="10" dirty="0">
                <a:solidFill>
                  <a:srgbClr val="000000"/>
                </a:solidFill>
                <a:ea typeface="Arial" panose="020B0604020202020204" pitchFamily="34" charset="0"/>
              </a:rPr>
              <a:t>la incidencia nacional. Las cinco </a:t>
            </a:r>
            <a:r>
              <a:rPr lang="es-CO" sz="2000" spc="10" dirty="0" smtClean="0">
                <a:solidFill>
                  <a:srgbClr val="000000"/>
                </a:solidFill>
                <a:ea typeface="Arial" panose="020B0604020202020204" pitchFamily="34" charset="0"/>
              </a:rPr>
              <a:t>ET con </a:t>
            </a:r>
            <a:r>
              <a:rPr lang="es-CO" sz="2000" spc="10" dirty="0">
                <a:solidFill>
                  <a:srgbClr val="000000"/>
                </a:solidFill>
                <a:ea typeface="Arial" panose="020B0604020202020204" pitchFamily="34" charset="0"/>
              </a:rPr>
              <a:t>mayor incidencia fueron:</a:t>
            </a:r>
            <a:r>
              <a:rPr lang="es-CO" sz="2000" spc="10" dirty="0">
                <a:solidFill>
                  <a:srgbClr val="FF0000"/>
                </a:solidFill>
                <a:ea typeface="Arial" panose="020B0604020202020204" pitchFamily="34" charset="0"/>
              </a:rPr>
              <a:t> </a:t>
            </a:r>
            <a:r>
              <a:rPr lang="es-CO" sz="2000" spc="10" dirty="0">
                <a:solidFill>
                  <a:srgbClr val="000000"/>
                </a:solidFill>
                <a:ea typeface="Arial" panose="020B0604020202020204" pitchFamily="34" charset="0"/>
              </a:rPr>
              <a:t>Cauca, Caldas, Amazonas, Nariño y Antioquia. La frecuencia más alta de casos </a:t>
            </a:r>
            <a:r>
              <a:rPr lang="es-CO" sz="2000" spc="10" dirty="0" smtClean="0">
                <a:solidFill>
                  <a:srgbClr val="000000"/>
                </a:solidFill>
                <a:ea typeface="Arial" panose="020B0604020202020204" pitchFamily="34" charset="0"/>
              </a:rPr>
              <a:t>se presentó en los </a:t>
            </a:r>
            <a:r>
              <a:rPr lang="es-CO" sz="2000" spc="10" dirty="0">
                <a:solidFill>
                  <a:srgbClr val="000000"/>
                </a:solidFill>
                <a:ea typeface="Arial" panose="020B0604020202020204" pitchFamily="34" charset="0"/>
              </a:rPr>
              <a:t>departamentos de Antioquia y Valle del Cauca.</a:t>
            </a:r>
            <a:endParaRPr lang="es-CO" sz="2000" dirty="0">
              <a:ea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endParaRPr lang="es-CO" sz="2000" dirty="0">
              <a:effectLst/>
              <a:ea typeface="Times New Roman" panose="02020603050405020304" pitchFamily="18" charset="0"/>
            </a:endParaRPr>
          </a:p>
        </p:txBody>
      </p:sp>
    </p:spTree>
    <p:extLst>
      <p:ext uri="{BB962C8B-B14F-4D97-AF65-F5344CB8AC3E}">
        <p14:creationId xmlns:p14="http://schemas.microsoft.com/office/powerpoint/2010/main" val="31912708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redit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63032"/>
            <a:ext cx="9144000" cy="294968"/>
          </a:xfrm>
          <a:prstGeom prst="rect">
            <a:avLst/>
          </a:prstGeom>
        </p:spPr>
      </p:pic>
      <p:pic>
        <p:nvPicPr>
          <p:cNvPr id="3" name="Imagen 2"/>
          <p:cNvPicPr>
            <a:picLocks noChangeAspect="1"/>
          </p:cNvPicPr>
          <p:nvPr/>
        </p:nvPicPr>
        <p:blipFill>
          <a:blip r:embed="rId3"/>
          <a:stretch>
            <a:fillRect/>
          </a:stretch>
        </p:blipFill>
        <p:spPr>
          <a:xfrm>
            <a:off x="3119900" y="158192"/>
            <a:ext cx="6024100" cy="698500"/>
          </a:xfrm>
          <a:prstGeom prst="rect">
            <a:avLst/>
          </a:prstGeom>
        </p:spPr>
      </p:pic>
      <p:pic>
        <p:nvPicPr>
          <p:cNvPr id="2" name="Imagen 1"/>
          <p:cNvPicPr>
            <a:picLocks noChangeAspect="1"/>
          </p:cNvPicPr>
          <p:nvPr/>
        </p:nvPicPr>
        <p:blipFill>
          <a:blip r:embed="rId4"/>
          <a:stretch>
            <a:fillRect/>
          </a:stretch>
        </p:blipFill>
        <p:spPr>
          <a:xfrm>
            <a:off x="188145" y="240488"/>
            <a:ext cx="952500" cy="698500"/>
          </a:xfrm>
          <a:prstGeom prst="rect">
            <a:avLst/>
          </a:prstGeom>
        </p:spPr>
      </p:pic>
      <p:sp>
        <p:nvSpPr>
          <p:cNvPr id="4" name="Rectángulo 3"/>
          <p:cNvSpPr/>
          <p:nvPr/>
        </p:nvSpPr>
        <p:spPr>
          <a:xfrm>
            <a:off x="3560519" y="153894"/>
            <a:ext cx="5439102" cy="707886"/>
          </a:xfrm>
          <a:prstGeom prst="rect">
            <a:avLst/>
          </a:prstGeom>
        </p:spPr>
        <p:txBody>
          <a:bodyPr wrap="square">
            <a:spAutoFit/>
          </a:bodyPr>
          <a:lstStyle/>
          <a:p>
            <a:endParaRPr lang="es-CO" sz="2000" b="1" dirty="0" smtClean="0">
              <a:solidFill>
                <a:srgbClr val="FFFFFF"/>
              </a:solidFill>
              <a:latin typeface="Garamond" panose="02020404030301010803" pitchFamily="18" charset="0"/>
            </a:endParaRPr>
          </a:p>
          <a:p>
            <a:endParaRPr lang="es-CO" sz="2000" dirty="0">
              <a:solidFill>
                <a:srgbClr val="7F7F7F"/>
              </a:solidFill>
              <a:latin typeface="Garamond" panose="02020404030301010803" pitchFamily="18" charset="0"/>
            </a:endParaRPr>
          </a:p>
        </p:txBody>
      </p:sp>
      <p:sp>
        <p:nvSpPr>
          <p:cNvPr id="7" name="Rectángulo 6"/>
          <p:cNvSpPr/>
          <p:nvPr/>
        </p:nvSpPr>
        <p:spPr>
          <a:xfrm>
            <a:off x="115502" y="5834421"/>
            <a:ext cx="6968692" cy="481670"/>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Departamento Administrativo Nacional de Estadística – DANE.</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8" name="Rectángulo 7"/>
          <p:cNvSpPr/>
          <p:nvPr/>
        </p:nvSpPr>
        <p:spPr>
          <a:xfrm>
            <a:off x="115502" y="6558961"/>
            <a:ext cx="6968692" cy="287002"/>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6" name="Rectángulo 5"/>
          <p:cNvSpPr/>
          <p:nvPr/>
        </p:nvSpPr>
        <p:spPr>
          <a:xfrm>
            <a:off x="2938546" y="210326"/>
            <a:ext cx="5739110" cy="646331"/>
          </a:xfrm>
          <a:prstGeom prst="rect">
            <a:avLst/>
          </a:prstGeom>
        </p:spPr>
        <p:txBody>
          <a:bodyPr wrap="square">
            <a:spAutoFit/>
          </a:bodyPr>
          <a:lstStyle/>
          <a:p>
            <a:pPr lvl="0" algn="ctr">
              <a:spcAft>
                <a:spcPts val="0"/>
              </a:spcAft>
            </a:pPr>
            <a:r>
              <a:rPr lang="es-ES" b="1" dirty="0" smtClean="0">
                <a:solidFill>
                  <a:schemeClr val="bg1"/>
                </a:solidFill>
                <a:latin typeface="Arial" panose="020B0604020202020204" pitchFamily="34" charset="0"/>
                <a:ea typeface="Times New Roman" panose="02020603050405020304" pitchFamily="18" charset="0"/>
              </a:rPr>
              <a:t>CONCLUSIONES</a:t>
            </a:r>
          </a:p>
          <a:p>
            <a:pPr lvl="0" algn="ctr">
              <a:spcAft>
                <a:spcPts val="0"/>
              </a:spcAft>
            </a:pPr>
            <a:r>
              <a:rPr lang="es-ES" b="1" dirty="0" smtClean="0">
                <a:solidFill>
                  <a:schemeClr val="bg1"/>
                </a:solidFill>
                <a:effectLst/>
                <a:latin typeface="Arial" panose="020B0604020202020204" pitchFamily="34" charset="0"/>
                <a:ea typeface="Times New Roman" panose="02020603050405020304" pitchFamily="18" charset="0"/>
              </a:rPr>
              <a:t>VIGILANCIA INTENSIFICADA</a:t>
            </a:r>
            <a:endParaRPr lang="es-CO" dirty="0">
              <a:solidFill>
                <a:schemeClr val="bg1"/>
              </a:solidFill>
              <a:effectLst/>
              <a:latin typeface="Times New Roman" panose="02020603050405020304" pitchFamily="18" charset="0"/>
              <a:ea typeface="Times New Roman" panose="02020603050405020304" pitchFamily="18" charset="0"/>
            </a:endParaRPr>
          </a:p>
        </p:txBody>
      </p:sp>
      <p:sp>
        <p:nvSpPr>
          <p:cNvPr id="10" name="Rectángulo 9"/>
          <p:cNvSpPr/>
          <p:nvPr/>
        </p:nvSpPr>
        <p:spPr>
          <a:xfrm>
            <a:off x="502919" y="963283"/>
            <a:ext cx="8065009" cy="5896999"/>
          </a:xfrm>
          <a:prstGeom prst="rect">
            <a:avLst/>
          </a:prstGeom>
        </p:spPr>
        <p:txBody>
          <a:bodyPr wrap="square">
            <a:spAutoFit/>
          </a:bodyPr>
          <a:lstStyle/>
          <a:p>
            <a:pPr marL="285750" indent="-285750" algn="just">
              <a:lnSpc>
                <a:spcPct val="115000"/>
              </a:lnSpc>
              <a:spcAft>
                <a:spcPts val="0"/>
              </a:spcAft>
              <a:buFont typeface="Arial" panose="020B0604020202020204" pitchFamily="34" charset="0"/>
              <a:buChar char="•"/>
            </a:pPr>
            <a:endParaRPr lang="es-CO" sz="1600" dirty="0">
              <a:latin typeface="Times New Roman" panose="02020603050405020304" pitchFamily="18" charset="0"/>
              <a:ea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r>
              <a:rPr lang="es-CO" sz="2000" dirty="0">
                <a:solidFill>
                  <a:srgbClr val="000000"/>
                </a:solidFill>
                <a:ea typeface="Arial" panose="020B0604020202020204" pitchFamily="34" charset="0"/>
              </a:rPr>
              <a:t>En 22 municipios que corresponden al 1,9 % (22/1 122) del total nacional se concentró el 44,3 % de la </a:t>
            </a:r>
            <a:r>
              <a:rPr lang="es-CO" sz="2000" dirty="0" smtClean="0">
                <a:solidFill>
                  <a:srgbClr val="000000"/>
                </a:solidFill>
                <a:ea typeface="Arial" panose="020B0604020202020204" pitchFamily="34" charset="0"/>
              </a:rPr>
              <a:t>notificación. Los </a:t>
            </a:r>
            <a:r>
              <a:rPr lang="es-CO" sz="2000" dirty="0">
                <a:solidFill>
                  <a:srgbClr val="000000"/>
                </a:solidFill>
                <a:ea typeface="Arial" panose="020B0604020202020204" pitchFamily="34" charset="0"/>
              </a:rPr>
              <a:t>que proporcionaron  mayor frecuencia de casos fueron Medellín con el 8,8 % (81 casos), Cali con el 6,2 % (57 casos), Bogotá con el 5,1 % (47 </a:t>
            </a:r>
            <a:r>
              <a:rPr lang="es-CO" sz="2000" dirty="0" smtClean="0">
                <a:solidFill>
                  <a:srgbClr val="000000"/>
                </a:solidFill>
                <a:ea typeface="Arial" panose="020B0604020202020204" pitchFamily="34" charset="0"/>
              </a:rPr>
              <a:t>casos) y Pasto </a:t>
            </a:r>
            <a:r>
              <a:rPr lang="es-CO" sz="2000" dirty="0">
                <a:solidFill>
                  <a:srgbClr val="000000"/>
                </a:solidFill>
                <a:ea typeface="Arial" panose="020B0604020202020204" pitchFamily="34" charset="0"/>
              </a:rPr>
              <a:t>con el 2,4 % (22 casos</a:t>
            </a:r>
            <a:r>
              <a:rPr lang="es-CO" sz="2000" dirty="0" smtClean="0">
                <a:solidFill>
                  <a:srgbClr val="000000"/>
                </a:solidFill>
                <a:ea typeface="Arial" panose="020B0604020202020204" pitchFamily="34" charset="0"/>
              </a:rPr>
              <a:t>).</a:t>
            </a:r>
          </a:p>
          <a:p>
            <a:pPr marL="285750" indent="-285750" algn="just">
              <a:lnSpc>
                <a:spcPct val="115000"/>
              </a:lnSpc>
              <a:spcAft>
                <a:spcPts val="0"/>
              </a:spcAft>
              <a:buFont typeface="Arial" panose="020B0604020202020204" pitchFamily="34" charset="0"/>
              <a:buChar char="•"/>
            </a:pPr>
            <a:endParaRPr lang="es-CO" sz="2000" dirty="0">
              <a:solidFill>
                <a:srgbClr val="000000"/>
              </a:solidFill>
              <a:effectLst/>
              <a:ea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r>
              <a:rPr lang="es-CO" sz="2000" dirty="0">
                <a:solidFill>
                  <a:srgbClr val="000000"/>
                </a:solidFill>
                <a:ea typeface="Arial" panose="020B0604020202020204" pitchFamily="34" charset="0"/>
              </a:rPr>
              <a:t>El </a:t>
            </a:r>
            <a:r>
              <a:rPr lang="es-CO" sz="2000" dirty="0" smtClean="0">
                <a:solidFill>
                  <a:srgbClr val="000000"/>
                </a:solidFill>
                <a:ea typeface="Arial" panose="020B0604020202020204" pitchFamily="34" charset="0"/>
              </a:rPr>
              <a:t>26,6 % </a:t>
            </a:r>
            <a:r>
              <a:rPr lang="es-CO" sz="2000" dirty="0">
                <a:solidFill>
                  <a:srgbClr val="000000"/>
                </a:solidFill>
                <a:ea typeface="Arial" panose="020B0604020202020204" pitchFamily="34" charset="0"/>
              </a:rPr>
              <a:t>de los casos de lesionados por pólvora requirieron hospitalización, de estos el 47,5 % fueron menores de edad.</a:t>
            </a:r>
            <a:endParaRPr lang="es-CO" sz="2000" dirty="0">
              <a:ea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endParaRPr lang="es-CO" sz="2000" dirty="0">
              <a:ea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r>
              <a:rPr lang="es-CO" sz="2000" dirty="0">
                <a:solidFill>
                  <a:srgbClr val="000000"/>
                </a:solidFill>
                <a:ea typeface="Times New Roman" panose="02020603050405020304" pitchFamily="18" charset="0"/>
              </a:rPr>
              <a:t>La lesión más frecuente fue la quemadura con </a:t>
            </a:r>
            <a:r>
              <a:rPr lang="es-CO" sz="2000" dirty="0">
                <a:solidFill>
                  <a:srgbClr val="000000"/>
                </a:solidFill>
                <a:ea typeface="Arial" panose="020B0604020202020204" pitchFamily="34" charset="0"/>
              </a:rPr>
              <a:t>842 casos </a:t>
            </a:r>
            <a:r>
              <a:rPr lang="es-CO" sz="2000" dirty="0" smtClean="0">
                <a:solidFill>
                  <a:srgbClr val="000000"/>
                </a:solidFill>
                <a:ea typeface="Arial" panose="020B0604020202020204" pitchFamily="34" charset="0"/>
              </a:rPr>
              <a:t>notificado. El </a:t>
            </a:r>
            <a:r>
              <a:rPr lang="es-CO" sz="2000" dirty="0">
                <a:solidFill>
                  <a:srgbClr val="000000"/>
                </a:solidFill>
                <a:ea typeface="Arial" panose="020B0604020202020204" pitchFamily="34" charset="0"/>
              </a:rPr>
              <a:t>sitio anatómico más comprometido fue la </a:t>
            </a:r>
            <a:r>
              <a:rPr lang="es-CO" sz="2000" dirty="0" smtClean="0">
                <a:solidFill>
                  <a:srgbClr val="000000"/>
                </a:solidFill>
                <a:ea typeface="Arial" panose="020B0604020202020204" pitchFamily="34" charset="0"/>
              </a:rPr>
              <a:t>mano; en </a:t>
            </a:r>
            <a:r>
              <a:rPr lang="es-CO" sz="2000" dirty="0">
                <a:solidFill>
                  <a:srgbClr val="000000"/>
                </a:solidFill>
                <a:ea typeface="Arial" panose="020B0604020202020204" pitchFamily="34" charset="0"/>
              </a:rPr>
              <a:t>cuanto al </a:t>
            </a:r>
            <a:r>
              <a:rPr lang="es-CO" sz="2000" dirty="0" smtClean="0">
                <a:solidFill>
                  <a:srgbClr val="000000"/>
                </a:solidFill>
                <a:ea typeface="Arial" panose="020B0604020202020204" pitchFamily="34" charset="0"/>
              </a:rPr>
              <a:t>grado,  </a:t>
            </a:r>
            <a:r>
              <a:rPr lang="es-CO" sz="2000" dirty="0">
                <a:solidFill>
                  <a:srgbClr val="000000"/>
                </a:solidFill>
                <a:ea typeface="Arial" panose="020B0604020202020204" pitchFamily="34" charset="0"/>
              </a:rPr>
              <a:t>las  más frecuentes fueron las de segundo y primer grado y en su mayoría con una extensión menor o igual al 5%</a:t>
            </a:r>
            <a:r>
              <a:rPr lang="es-CO" sz="2000" dirty="0">
                <a:solidFill>
                  <a:srgbClr val="000000"/>
                </a:solidFill>
                <a:ea typeface="Times New Roman" panose="02020603050405020304" pitchFamily="18" charset="0"/>
              </a:rPr>
              <a:t>.</a:t>
            </a:r>
            <a:endParaRPr lang="es-CO" sz="2000" dirty="0">
              <a:ea typeface="Times New Roman" panose="02020603050405020304" pitchFamily="18" charset="0"/>
            </a:endParaRPr>
          </a:p>
          <a:p>
            <a:pPr algn="just">
              <a:lnSpc>
                <a:spcPct val="115000"/>
              </a:lnSpc>
              <a:spcAft>
                <a:spcPts val="0"/>
              </a:spcAft>
            </a:pPr>
            <a:r>
              <a:rPr lang="es-CO" sz="2000" dirty="0">
                <a:solidFill>
                  <a:srgbClr val="000000"/>
                </a:solidFill>
                <a:ea typeface="Times New Roman" panose="02020603050405020304" pitchFamily="18" charset="0"/>
              </a:rPr>
              <a:t> </a:t>
            </a:r>
            <a:endParaRPr lang="es-CO" sz="2000" dirty="0">
              <a:ea typeface="Times New Roman" panose="02020603050405020304" pitchFamily="18" charset="0"/>
            </a:endParaRPr>
          </a:p>
          <a:p>
            <a:pPr algn="just">
              <a:lnSpc>
                <a:spcPct val="115000"/>
              </a:lnSpc>
              <a:spcAft>
                <a:spcPts val="0"/>
              </a:spcAft>
            </a:pPr>
            <a:r>
              <a:rPr lang="es-CO" sz="1600" dirty="0">
                <a:latin typeface="Arial" panose="020B0604020202020204" pitchFamily="34" charset="0"/>
                <a:ea typeface="Times New Roman" panose="02020603050405020304" pitchFamily="18" charset="0"/>
              </a:rPr>
              <a:t> </a:t>
            </a:r>
            <a:endParaRPr lang="es-CO" sz="1600" dirty="0">
              <a:latin typeface="Times New Roman" panose="02020603050405020304" pitchFamily="18" charset="0"/>
              <a:ea typeface="Times New Roman" panose="02020603050405020304" pitchFamily="18" charset="0"/>
            </a:endParaRPr>
          </a:p>
          <a:p>
            <a:pPr algn="just">
              <a:lnSpc>
                <a:spcPct val="115000"/>
              </a:lnSpc>
              <a:spcAft>
                <a:spcPts val="0"/>
              </a:spcAft>
            </a:pPr>
            <a:endParaRPr lang="es-CO"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369484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redit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63032"/>
            <a:ext cx="9144000" cy="294968"/>
          </a:xfrm>
          <a:prstGeom prst="rect">
            <a:avLst/>
          </a:prstGeom>
        </p:spPr>
      </p:pic>
      <p:pic>
        <p:nvPicPr>
          <p:cNvPr id="3" name="Imagen 2"/>
          <p:cNvPicPr>
            <a:picLocks noChangeAspect="1"/>
          </p:cNvPicPr>
          <p:nvPr/>
        </p:nvPicPr>
        <p:blipFill>
          <a:blip r:embed="rId3"/>
          <a:stretch>
            <a:fillRect/>
          </a:stretch>
        </p:blipFill>
        <p:spPr>
          <a:xfrm>
            <a:off x="3119900" y="240488"/>
            <a:ext cx="6024100" cy="698500"/>
          </a:xfrm>
          <a:prstGeom prst="rect">
            <a:avLst/>
          </a:prstGeom>
        </p:spPr>
      </p:pic>
      <p:pic>
        <p:nvPicPr>
          <p:cNvPr id="2" name="Imagen 1"/>
          <p:cNvPicPr>
            <a:picLocks noChangeAspect="1"/>
          </p:cNvPicPr>
          <p:nvPr/>
        </p:nvPicPr>
        <p:blipFill>
          <a:blip r:embed="rId4"/>
          <a:stretch>
            <a:fillRect/>
          </a:stretch>
        </p:blipFill>
        <p:spPr>
          <a:xfrm>
            <a:off x="188145" y="240488"/>
            <a:ext cx="952500" cy="698500"/>
          </a:xfrm>
          <a:prstGeom prst="rect">
            <a:avLst/>
          </a:prstGeom>
        </p:spPr>
      </p:pic>
      <p:sp>
        <p:nvSpPr>
          <p:cNvPr id="4" name="Rectángulo 3"/>
          <p:cNvSpPr/>
          <p:nvPr/>
        </p:nvSpPr>
        <p:spPr>
          <a:xfrm>
            <a:off x="3423607" y="370532"/>
            <a:ext cx="5439102" cy="707886"/>
          </a:xfrm>
          <a:prstGeom prst="rect">
            <a:avLst/>
          </a:prstGeom>
        </p:spPr>
        <p:txBody>
          <a:bodyPr wrap="square">
            <a:spAutoFit/>
          </a:bodyPr>
          <a:lstStyle/>
          <a:p>
            <a:endParaRPr lang="es-CO" sz="2000" b="1" dirty="0" smtClean="0">
              <a:solidFill>
                <a:srgbClr val="FFFFFF"/>
              </a:solidFill>
              <a:latin typeface="Garamond" panose="02020404030301010803" pitchFamily="18" charset="0"/>
            </a:endParaRPr>
          </a:p>
          <a:p>
            <a:endParaRPr lang="es-CO" sz="2000" dirty="0">
              <a:solidFill>
                <a:srgbClr val="7F7F7F"/>
              </a:solidFill>
              <a:latin typeface="Garamond" panose="02020404030301010803" pitchFamily="18" charset="0"/>
            </a:endParaRPr>
          </a:p>
        </p:txBody>
      </p:sp>
      <p:sp>
        <p:nvSpPr>
          <p:cNvPr id="7" name="Rectángulo 6"/>
          <p:cNvSpPr/>
          <p:nvPr/>
        </p:nvSpPr>
        <p:spPr>
          <a:xfrm>
            <a:off x="115502" y="5834421"/>
            <a:ext cx="6968692" cy="481670"/>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Departamento Administrativo Nacional de Estadística – DANE.</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8" name="Rectángulo 7"/>
          <p:cNvSpPr/>
          <p:nvPr/>
        </p:nvSpPr>
        <p:spPr>
          <a:xfrm>
            <a:off x="115502" y="6558961"/>
            <a:ext cx="6968692" cy="287002"/>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10" name="Rectángulo 9"/>
          <p:cNvSpPr/>
          <p:nvPr/>
        </p:nvSpPr>
        <p:spPr>
          <a:xfrm>
            <a:off x="557783" y="650206"/>
            <a:ext cx="8238745" cy="5755422"/>
          </a:xfrm>
          <a:prstGeom prst="rect">
            <a:avLst/>
          </a:prstGeom>
        </p:spPr>
        <p:txBody>
          <a:bodyPr wrap="square">
            <a:spAutoFit/>
          </a:bodyPr>
          <a:lstStyle/>
          <a:p>
            <a:pPr algn="just">
              <a:lnSpc>
                <a:spcPct val="115000"/>
              </a:lnSpc>
              <a:spcAft>
                <a:spcPts val="0"/>
              </a:spcAft>
            </a:pPr>
            <a:r>
              <a:rPr lang="es-CO" sz="2000" dirty="0">
                <a:solidFill>
                  <a:srgbClr val="000000"/>
                </a:solidFill>
                <a:ea typeface="Times New Roman" panose="02020603050405020304" pitchFamily="18" charset="0"/>
              </a:rPr>
              <a:t> </a:t>
            </a:r>
            <a:endParaRPr lang="es-CO" sz="2000" dirty="0">
              <a:ea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r>
              <a:rPr lang="es-CO" sz="2000" dirty="0" smtClean="0">
                <a:solidFill>
                  <a:srgbClr val="000000"/>
                </a:solidFill>
                <a:ea typeface="Times New Roman" panose="02020603050405020304" pitchFamily="18" charset="0"/>
              </a:rPr>
              <a:t>106 casos tuvieron amputación, se observó que los artefactos pirotécnicos como totes, otros (papeletas) cohete y voladores ocasionaron el 91,5 % de la lesión tipo amputación, el 75,5 % de esta lesión se dio en población mayor de edad y el 92,5 % de estas ocurrió en dedos de la mano.</a:t>
            </a:r>
            <a:endParaRPr lang="es-CO" sz="2000" dirty="0" smtClean="0">
              <a:ea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endParaRPr lang="es-CO" sz="2000" dirty="0" smtClean="0">
              <a:ea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r>
              <a:rPr lang="es-CO" sz="2000" dirty="0" smtClean="0">
                <a:solidFill>
                  <a:srgbClr val="000000"/>
                </a:solidFill>
                <a:ea typeface="Times New Roman" panose="02020603050405020304" pitchFamily="18" charset="0"/>
              </a:rPr>
              <a:t>De acuerdo al lugar de ocurrencia el 53,8 % de los lesionados se encontraban en la vía pública y el 31,6 % en la vivienda.</a:t>
            </a:r>
            <a:endParaRPr lang="es-CO" sz="2000" dirty="0" smtClean="0">
              <a:ea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endParaRPr lang="es-CO" sz="2000" dirty="0" smtClean="0">
              <a:ea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r>
              <a:rPr lang="es-CO" sz="2000" dirty="0" smtClean="0">
                <a:solidFill>
                  <a:srgbClr val="000000"/>
                </a:solidFill>
                <a:ea typeface="Times New Roman" panose="02020603050405020304" pitchFamily="18" charset="0"/>
              </a:rPr>
              <a:t>El 65,9 % se presentaron durante la manipulación, seguidas de las personas que fueron espectadores u observadores con el 22,8 %.</a:t>
            </a:r>
            <a:endParaRPr lang="es-CO" sz="2000" dirty="0" smtClean="0">
              <a:ea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endParaRPr lang="es-CO" sz="2000" dirty="0" smtClean="0">
              <a:ea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r>
              <a:rPr lang="es-CO" sz="2000" dirty="0" smtClean="0">
                <a:solidFill>
                  <a:srgbClr val="000000"/>
                </a:solidFill>
                <a:ea typeface="Arial" panose="020B0604020202020204" pitchFamily="34" charset="0"/>
              </a:rPr>
              <a:t>Se notificaron al </a:t>
            </a:r>
            <a:r>
              <a:rPr lang="es-CO" sz="2000" dirty="0" err="1" smtClean="0">
                <a:solidFill>
                  <a:srgbClr val="000000"/>
                </a:solidFill>
                <a:ea typeface="Arial" panose="020B0604020202020204" pitchFamily="34" charset="0"/>
              </a:rPr>
              <a:t>Sivigila</a:t>
            </a:r>
            <a:r>
              <a:rPr lang="es-CO" sz="2000" dirty="0" smtClean="0">
                <a:solidFill>
                  <a:srgbClr val="000000"/>
                </a:solidFill>
                <a:ea typeface="Arial" panose="020B0604020202020204" pitchFamily="34" charset="0"/>
              </a:rPr>
              <a:t> cuatro muertes asociadas por pólvora en los municipios de Popayán, San Agustín y Soacha.</a:t>
            </a:r>
            <a:endParaRPr lang="es-CO" sz="2000" dirty="0" smtClean="0">
              <a:ea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endParaRPr lang="es-CO" sz="2000" dirty="0">
              <a:ea typeface="Times New Roman" panose="02020603050405020304" pitchFamily="18" charset="0"/>
            </a:endParaRPr>
          </a:p>
          <a:p>
            <a:pPr algn="just">
              <a:lnSpc>
                <a:spcPct val="115000"/>
              </a:lnSpc>
              <a:spcAft>
                <a:spcPts val="0"/>
              </a:spcAft>
            </a:pPr>
            <a:endParaRPr lang="es-CO" sz="2000" dirty="0">
              <a:effectLst/>
              <a:ea typeface="Times New Roman" panose="02020603050405020304" pitchFamily="18" charset="0"/>
            </a:endParaRPr>
          </a:p>
        </p:txBody>
      </p:sp>
      <p:sp>
        <p:nvSpPr>
          <p:cNvPr id="11" name="Rectángulo 10"/>
          <p:cNvSpPr/>
          <p:nvPr/>
        </p:nvSpPr>
        <p:spPr>
          <a:xfrm>
            <a:off x="2938546" y="210326"/>
            <a:ext cx="5739110" cy="646331"/>
          </a:xfrm>
          <a:prstGeom prst="rect">
            <a:avLst/>
          </a:prstGeom>
        </p:spPr>
        <p:txBody>
          <a:bodyPr wrap="square">
            <a:spAutoFit/>
          </a:bodyPr>
          <a:lstStyle/>
          <a:p>
            <a:pPr lvl="0" algn="ctr">
              <a:spcAft>
                <a:spcPts val="0"/>
              </a:spcAft>
            </a:pPr>
            <a:r>
              <a:rPr lang="es-ES" b="1" dirty="0" smtClean="0">
                <a:solidFill>
                  <a:schemeClr val="bg1"/>
                </a:solidFill>
                <a:latin typeface="Arial" panose="020B0604020202020204" pitchFamily="34" charset="0"/>
                <a:ea typeface="Times New Roman" panose="02020603050405020304" pitchFamily="18" charset="0"/>
              </a:rPr>
              <a:t>CONCLUSIONES</a:t>
            </a:r>
          </a:p>
          <a:p>
            <a:pPr lvl="0" algn="ctr">
              <a:spcAft>
                <a:spcPts val="0"/>
              </a:spcAft>
            </a:pPr>
            <a:r>
              <a:rPr lang="es-ES" b="1" dirty="0" smtClean="0">
                <a:solidFill>
                  <a:schemeClr val="bg1"/>
                </a:solidFill>
                <a:effectLst/>
                <a:latin typeface="Arial" panose="020B0604020202020204" pitchFamily="34" charset="0"/>
                <a:ea typeface="Times New Roman" panose="02020603050405020304" pitchFamily="18" charset="0"/>
              </a:rPr>
              <a:t>VIGILANCIA INTENSIFICADA</a:t>
            </a:r>
            <a:endParaRPr lang="es-CO"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7792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redit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63032"/>
            <a:ext cx="9144000" cy="294968"/>
          </a:xfrm>
          <a:prstGeom prst="rect">
            <a:avLst/>
          </a:prstGeom>
        </p:spPr>
      </p:pic>
      <p:pic>
        <p:nvPicPr>
          <p:cNvPr id="3" name="Imagen 2"/>
          <p:cNvPicPr>
            <a:picLocks noChangeAspect="1"/>
          </p:cNvPicPr>
          <p:nvPr/>
        </p:nvPicPr>
        <p:blipFill>
          <a:blip r:embed="rId3"/>
          <a:stretch>
            <a:fillRect/>
          </a:stretch>
        </p:blipFill>
        <p:spPr>
          <a:xfrm>
            <a:off x="3119900" y="221237"/>
            <a:ext cx="6024100" cy="698500"/>
          </a:xfrm>
          <a:prstGeom prst="rect">
            <a:avLst/>
          </a:prstGeom>
        </p:spPr>
      </p:pic>
      <p:pic>
        <p:nvPicPr>
          <p:cNvPr id="2" name="Imagen 1"/>
          <p:cNvPicPr>
            <a:picLocks noChangeAspect="1"/>
          </p:cNvPicPr>
          <p:nvPr/>
        </p:nvPicPr>
        <p:blipFill>
          <a:blip r:embed="rId4"/>
          <a:stretch>
            <a:fillRect/>
          </a:stretch>
        </p:blipFill>
        <p:spPr>
          <a:xfrm>
            <a:off x="188145" y="240488"/>
            <a:ext cx="952500" cy="698500"/>
          </a:xfrm>
          <a:prstGeom prst="rect">
            <a:avLst/>
          </a:prstGeom>
        </p:spPr>
      </p:pic>
      <p:sp>
        <p:nvSpPr>
          <p:cNvPr id="4" name="Rectángulo 3"/>
          <p:cNvSpPr/>
          <p:nvPr/>
        </p:nvSpPr>
        <p:spPr>
          <a:xfrm>
            <a:off x="3423607" y="370532"/>
            <a:ext cx="5439102" cy="707886"/>
          </a:xfrm>
          <a:prstGeom prst="rect">
            <a:avLst/>
          </a:prstGeom>
        </p:spPr>
        <p:txBody>
          <a:bodyPr wrap="square">
            <a:spAutoFit/>
          </a:bodyPr>
          <a:lstStyle/>
          <a:p>
            <a:endParaRPr lang="es-CO" sz="2000" b="1" dirty="0" smtClean="0">
              <a:solidFill>
                <a:srgbClr val="FFFFFF"/>
              </a:solidFill>
              <a:latin typeface="Garamond" panose="02020404030301010803" pitchFamily="18" charset="0"/>
            </a:endParaRPr>
          </a:p>
          <a:p>
            <a:endParaRPr lang="es-CO" sz="2000" dirty="0">
              <a:solidFill>
                <a:srgbClr val="7F7F7F"/>
              </a:solidFill>
              <a:latin typeface="Garamond" panose="02020404030301010803" pitchFamily="18" charset="0"/>
            </a:endParaRPr>
          </a:p>
        </p:txBody>
      </p:sp>
      <p:sp>
        <p:nvSpPr>
          <p:cNvPr id="7" name="Rectángulo 6"/>
          <p:cNvSpPr/>
          <p:nvPr/>
        </p:nvSpPr>
        <p:spPr>
          <a:xfrm>
            <a:off x="115502" y="5834421"/>
            <a:ext cx="6968692" cy="481670"/>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Departamento Administrativo Nacional de Estadística – DANE.</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8" name="Rectángulo 7"/>
          <p:cNvSpPr/>
          <p:nvPr/>
        </p:nvSpPr>
        <p:spPr>
          <a:xfrm>
            <a:off x="115502" y="6558961"/>
            <a:ext cx="6968692" cy="287002"/>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6" name="Rectángulo 5"/>
          <p:cNvSpPr/>
          <p:nvPr/>
        </p:nvSpPr>
        <p:spPr>
          <a:xfrm>
            <a:off x="3742763" y="340085"/>
            <a:ext cx="2582758" cy="369332"/>
          </a:xfrm>
          <a:prstGeom prst="rect">
            <a:avLst/>
          </a:prstGeom>
        </p:spPr>
        <p:txBody>
          <a:bodyPr wrap="none">
            <a:spAutoFit/>
          </a:bodyPr>
          <a:lstStyle/>
          <a:p>
            <a:pPr lvl="0">
              <a:spcAft>
                <a:spcPts val="0"/>
              </a:spcAft>
            </a:pPr>
            <a:r>
              <a:rPr lang="es-ES" b="1" dirty="0">
                <a:solidFill>
                  <a:schemeClr val="bg1"/>
                </a:solidFill>
                <a:latin typeface="Arial" panose="020B0604020202020204" pitchFamily="34" charset="0"/>
                <a:ea typeface="Times New Roman" panose="02020603050405020304" pitchFamily="18" charset="0"/>
              </a:rPr>
              <a:t>RECOMENDACIONES</a:t>
            </a:r>
            <a:endParaRPr lang="es-CO" sz="2000" dirty="0">
              <a:solidFill>
                <a:schemeClr val="bg1"/>
              </a:solidFill>
              <a:effectLst/>
              <a:latin typeface="Times New Roman" panose="02020603050405020304" pitchFamily="18" charset="0"/>
              <a:ea typeface="Times New Roman" panose="02020603050405020304" pitchFamily="18" charset="0"/>
            </a:endParaRPr>
          </a:p>
        </p:txBody>
      </p:sp>
      <p:sp>
        <p:nvSpPr>
          <p:cNvPr id="9" name="Rectángulo 8"/>
          <p:cNvSpPr/>
          <p:nvPr/>
        </p:nvSpPr>
        <p:spPr>
          <a:xfrm>
            <a:off x="283465" y="919737"/>
            <a:ext cx="8579244" cy="5826210"/>
          </a:xfrm>
          <a:prstGeom prst="rect">
            <a:avLst/>
          </a:prstGeom>
        </p:spPr>
        <p:txBody>
          <a:bodyPr wrap="square">
            <a:spAutoFit/>
          </a:bodyPr>
          <a:lstStyle/>
          <a:p>
            <a:pPr marL="449580">
              <a:lnSpc>
                <a:spcPct val="115000"/>
              </a:lnSpc>
              <a:spcAft>
                <a:spcPts val="0"/>
              </a:spcAft>
            </a:pPr>
            <a:r>
              <a:rPr lang="es-ES" b="1" dirty="0">
                <a:latin typeface="Arial" panose="020B0604020202020204" pitchFamily="34" charset="0"/>
                <a:ea typeface="Times New Roman" panose="02020603050405020304" pitchFamily="18" charset="0"/>
              </a:rPr>
              <a:t> </a:t>
            </a:r>
            <a:endParaRPr lang="es-CO" dirty="0">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s-CO" dirty="0">
                <a:latin typeface="Arial" panose="020B0604020202020204" pitchFamily="34" charset="0"/>
              </a:rPr>
              <a:t>Intensificar las estrategias de control de la venta de artefactos pirotécnicos antes y durante los días de </a:t>
            </a:r>
            <a:r>
              <a:rPr lang="es-CO" dirty="0" smtClean="0">
                <a:latin typeface="Arial" panose="020B0604020202020204" pitchFamily="34" charset="0"/>
              </a:rPr>
              <a:t>celebraciones; </a:t>
            </a:r>
            <a:r>
              <a:rPr lang="es-CO" dirty="0">
                <a:latin typeface="Arial" panose="020B0604020202020204" pitchFamily="34" charset="0"/>
              </a:rPr>
              <a:t>y exigir mayores medidas de seguridad en espectáculos donde se utilicen artefactos </a:t>
            </a:r>
            <a:r>
              <a:rPr lang="es-CO" dirty="0" smtClean="0">
                <a:latin typeface="Arial" panose="020B0604020202020204" pitchFamily="34" charset="0"/>
              </a:rPr>
              <a:t>pirotécnicos, con  </a:t>
            </a:r>
            <a:r>
              <a:rPr lang="es-CO" dirty="0">
                <a:latin typeface="Arial" panose="020B0604020202020204" pitchFamily="34" charset="0"/>
              </a:rPr>
              <a:t>manipulación de personal experto. </a:t>
            </a:r>
            <a:endParaRPr lang="es-CO" dirty="0" smtClean="0">
              <a:latin typeface="Arial" panose="020B0604020202020204" pitchFamily="34" charset="0"/>
            </a:endParaRPr>
          </a:p>
          <a:p>
            <a:pPr marL="342900" lvl="0" indent="-342900" algn="just">
              <a:lnSpc>
                <a:spcPct val="115000"/>
              </a:lnSpc>
              <a:buFont typeface="Symbol" panose="05050102010706020507" pitchFamily="18" charset="2"/>
              <a:buChar char=""/>
            </a:pPr>
            <a:endParaRPr lang="es-CO" dirty="0"/>
          </a:p>
          <a:p>
            <a:pPr marL="342900" lvl="0" indent="-342900" algn="just">
              <a:lnSpc>
                <a:spcPct val="115000"/>
              </a:lnSpc>
              <a:spcAft>
                <a:spcPts val="0"/>
              </a:spcAft>
              <a:buFont typeface="Symbol" panose="05050102010706020507" pitchFamily="18" charset="2"/>
              <a:buChar char=""/>
            </a:pPr>
            <a:r>
              <a:rPr lang="es-CO" dirty="0" smtClean="0">
                <a:latin typeface="Arial" panose="020B0604020202020204" pitchFamily="34" charset="0"/>
                <a:ea typeface="Times New Roman" panose="02020603050405020304" pitchFamily="18" charset="0"/>
              </a:rPr>
              <a:t>Mantener la elaboración de </a:t>
            </a:r>
            <a:r>
              <a:rPr lang="es-CO" dirty="0">
                <a:latin typeface="Arial" panose="020B0604020202020204" pitchFamily="34" charset="0"/>
                <a:ea typeface="Times New Roman" panose="02020603050405020304" pitchFamily="18" charset="0"/>
              </a:rPr>
              <a:t>planes de contingencia 15 días antes de las </a:t>
            </a:r>
            <a:r>
              <a:rPr lang="es-CO" dirty="0" smtClean="0">
                <a:latin typeface="Arial" panose="020B0604020202020204" pitchFamily="34" charset="0"/>
                <a:ea typeface="Times New Roman" panose="02020603050405020304" pitchFamily="18" charset="0"/>
              </a:rPr>
              <a:t>festividades, evaluar </a:t>
            </a:r>
            <a:r>
              <a:rPr lang="es-CO" dirty="0">
                <a:latin typeface="Arial" panose="020B0604020202020204" pitchFamily="34" charset="0"/>
                <a:ea typeface="Times New Roman" panose="02020603050405020304" pitchFamily="18" charset="0"/>
              </a:rPr>
              <a:t>el impacto y realizar los ajustes pertinentes por territorio</a:t>
            </a:r>
            <a:r>
              <a:rPr lang="es-CO" dirty="0" smtClean="0">
                <a:latin typeface="Arial" panose="020B0604020202020204" pitchFamily="34" charset="0"/>
                <a:ea typeface="Times New Roman" panose="02020603050405020304" pitchFamily="18" charset="0"/>
              </a:rPr>
              <a:t>.</a:t>
            </a:r>
          </a:p>
          <a:p>
            <a:pPr marL="342900" lvl="0" indent="-342900" algn="just">
              <a:lnSpc>
                <a:spcPct val="115000"/>
              </a:lnSpc>
              <a:spcAft>
                <a:spcPts val="0"/>
              </a:spcAft>
              <a:buFont typeface="Symbol" panose="05050102010706020507" pitchFamily="18" charset="2"/>
              <a:buChar char=""/>
            </a:pPr>
            <a:endParaRPr lang="es-CO" dirty="0" smtClean="0">
              <a:latin typeface="Arial" panose="020B0604020202020204" pitchFamily="34" charset="0"/>
              <a:ea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s-ES" dirty="0">
                <a:latin typeface="Calibri" panose="020F0502020204030204" pitchFamily="34" charset="0"/>
                <a:ea typeface="Times New Roman" panose="02020603050405020304" pitchFamily="18" charset="0"/>
              </a:rPr>
              <a:t>Controlar </a:t>
            </a:r>
            <a:r>
              <a:rPr lang="es-ES" dirty="0" smtClean="0">
                <a:latin typeface="Calibri" panose="020F0502020204030204" pitchFamily="34" charset="0"/>
                <a:ea typeface="Times New Roman" panose="02020603050405020304" pitchFamily="18" charset="0"/>
              </a:rPr>
              <a:t>de manera rigurosa </a:t>
            </a:r>
            <a:r>
              <a:rPr lang="es-ES" dirty="0">
                <a:latin typeface="Calibri" panose="020F0502020204030204" pitchFamily="34" charset="0"/>
                <a:ea typeface="Times New Roman" panose="02020603050405020304" pitchFamily="18" charset="0"/>
              </a:rPr>
              <a:t>el expendio, manipulación y transporte de los artefactos pirotécnicos (totes y voladores) que producen lesiones severas como amputaciones y quemaduras de tercer </a:t>
            </a:r>
            <a:r>
              <a:rPr lang="es-ES" dirty="0" smtClean="0">
                <a:latin typeface="Calibri" panose="020F0502020204030204" pitchFamily="34" charset="0"/>
                <a:ea typeface="Times New Roman" panose="02020603050405020304" pitchFamily="18" charset="0"/>
              </a:rPr>
              <a:t>grado,  en especial a </a:t>
            </a:r>
            <a:r>
              <a:rPr lang="es-ES" dirty="0">
                <a:latin typeface="Calibri" panose="020F0502020204030204" pitchFamily="34" charset="0"/>
                <a:ea typeface="Times New Roman" panose="02020603050405020304" pitchFamily="18" charset="0"/>
              </a:rPr>
              <a:t>menores de edad.   </a:t>
            </a:r>
          </a:p>
          <a:p>
            <a:pPr marL="342900" lvl="0" indent="-342900" algn="just">
              <a:lnSpc>
                <a:spcPct val="115000"/>
              </a:lnSpc>
              <a:spcAft>
                <a:spcPts val="0"/>
              </a:spcAft>
              <a:buFont typeface="Symbol" panose="05050102010706020507" pitchFamily="18" charset="2"/>
              <a:buChar char=""/>
            </a:pPr>
            <a:endParaRPr lang="es-CO" dirty="0">
              <a:latin typeface="Calibri" panose="020F0502020204030204" pitchFamily="34" charset="0"/>
              <a:ea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s-ES" dirty="0">
                <a:latin typeface="Calibri" panose="020F0502020204030204" pitchFamily="34" charset="0"/>
                <a:ea typeface="Times New Roman" panose="02020603050405020304" pitchFamily="18" charset="0"/>
              </a:rPr>
              <a:t>Evaluar en cada entidad territorial, especialmente aquellas que lograron reducir la ocurrencia de casos, las medidas que se implementaron antes de la temporada y aclarar cuales pudieron ser las más exitosas y las que no contribuyeron al control.</a:t>
            </a:r>
          </a:p>
          <a:p>
            <a:pPr marL="342900" lvl="0" indent="-342900" algn="just">
              <a:lnSpc>
                <a:spcPct val="115000"/>
              </a:lnSpc>
              <a:spcAft>
                <a:spcPts val="0"/>
              </a:spcAft>
              <a:buFont typeface="Symbol" panose="05050102010706020507" pitchFamily="18" charset="2"/>
              <a:buChar char=""/>
            </a:pPr>
            <a:endParaRPr lang="es-CO" dirty="0" smtClean="0">
              <a:latin typeface="Arial" panose="020B0604020202020204" pitchFamily="34" charset="0"/>
              <a:ea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endParaRPr lang="es-CO"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80040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redit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63032"/>
            <a:ext cx="9144000" cy="294968"/>
          </a:xfrm>
          <a:prstGeom prst="rect">
            <a:avLst/>
          </a:prstGeom>
        </p:spPr>
      </p:pic>
      <p:pic>
        <p:nvPicPr>
          <p:cNvPr id="3" name="Imagen 2"/>
          <p:cNvPicPr>
            <a:picLocks noChangeAspect="1"/>
          </p:cNvPicPr>
          <p:nvPr/>
        </p:nvPicPr>
        <p:blipFill>
          <a:blip r:embed="rId3"/>
          <a:stretch>
            <a:fillRect/>
          </a:stretch>
        </p:blipFill>
        <p:spPr>
          <a:xfrm>
            <a:off x="3119900" y="221237"/>
            <a:ext cx="6024100" cy="698500"/>
          </a:xfrm>
          <a:prstGeom prst="rect">
            <a:avLst/>
          </a:prstGeom>
        </p:spPr>
      </p:pic>
      <p:pic>
        <p:nvPicPr>
          <p:cNvPr id="2" name="Imagen 1"/>
          <p:cNvPicPr>
            <a:picLocks noChangeAspect="1"/>
          </p:cNvPicPr>
          <p:nvPr/>
        </p:nvPicPr>
        <p:blipFill>
          <a:blip r:embed="rId4"/>
          <a:stretch>
            <a:fillRect/>
          </a:stretch>
        </p:blipFill>
        <p:spPr>
          <a:xfrm>
            <a:off x="188145" y="240488"/>
            <a:ext cx="952500" cy="698500"/>
          </a:xfrm>
          <a:prstGeom prst="rect">
            <a:avLst/>
          </a:prstGeom>
        </p:spPr>
      </p:pic>
      <p:sp>
        <p:nvSpPr>
          <p:cNvPr id="4" name="Rectángulo 3"/>
          <p:cNvSpPr/>
          <p:nvPr/>
        </p:nvSpPr>
        <p:spPr>
          <a:xfrm>
            <a:off x="3423607" y="370532"/>
            <a:ext cx="5439102" cy="707886"/>
          </a:xfrm>
          <a:prstGeom prst="rect">
            <a:avLst/>
          </a:prstGeom>
        </p:spPr>
        <p:txBody>
          <a:bodyPr wrap="square">
            <a:spAutoFit/>
          </a:bodyPr>
          <a:lstStyle/>
          <a:p>
            <a:endParaRPr lang="es-CO" sz="2000" b="1" dirty="0" smtClean="0">
              <a:solidFill>
                <a:srgbClr val="FFFFFF"/>
              </a:solidFill>
              <a:latin typeface="Garamond" panose="02020404030301010803" pitchFamily="18" charset="0"/>
            </a:endParaRPr>
          </a:p>
          <a:p>
            <a:endParaRPr lang="es-CO" sz="2000" dirty="0">
              <a:solidFill>
                <a:srgbClr val="7F7F7F"/>
              </a:solidFill>
              <a:latin typeface="Garamond" panose="02020404030301010803" pitchFamily="18" charset="0"/>
            </a:endParaRPr>
          </a:p>
        </p:txBody>
      </p:sp>
      <p:sp>
        <p:nvSpPr>
          <p:cNvPr id="7" name="Rectángulo 6"/>
          <p:cNvSpPr/>
          <p:nvPr/>
        </p:nvSpPr>
        <p:spPr>
          <a:xfrm>
            <a:off x="115502" y="5834421"/>
            <a:ext cx="6968692" cy="481670"/>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Departamento Administrativo Nacional de Estadística – DANE.</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8" name="Rectángulo 7"/>
          <p:cNvSpPr/>
          <p:nvPr/>
        </p:nvSpPr>
        <p:spPr>
          <a:xfrm>
            <a:off x="115502" y="6558961"/>
            <a:ext cx="6968692" cy="287002"/>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9" name="Rectángulo 8"/>
          <p:cNvSpPr/>
          <p:nvPr/>
        </p:nvSpPr>
        <p:spPr>
          <a:xfrm>
            <a:off x="3742763" y="340085"/>
            <a:ext cx="2582758" cy="369332"/>
          </a:xfrm>
          <a:prstGeom prst="rect">
            <a:avLst/>
          </a:prstGeom>
        </p:spPr>
        <p:txBody>
          <a:bodyPr wrap="none">
            <a:spAutoFit/>
          </a:bodyPr>
          <a:lstStyle/>
          <a:p>
            <a:pPr lvl="0">
              <a:spcAft>
                <a:spcPts val="0"/>
              </a:spcAft>
            </a:pPr>
            <a:r>
              <a:rPr lang="es-ES" b="1" dirty="0">
                <a:solidFill>
                  <a:schemeClr val="bg1"/>
                </a:solidFill>
                <a:latin typeface="Arial" panose="020B0604020202020204" pitchFamily="34" charset="0"/>
                <a:ea typeface="Times New Roman" panose="02020603050405020304" pitchFamily="18" charset="0"/>
              </a:rPr>
              <a:t>RECOMENDACIONES</a:t>
            </a:r>
            <a:endParaRPr lang="es-CO" sz="2000" dirty="0">
              <a:solidFill>
                <a:schemeClr val="bg1"/>
              </a:solidFill>
              <a:effectLst/>
              <a:latin typeface="Times New Roman" panose="02020603050405020304" pitchFamily="18" charset="0"/>
              <a:ea typeface="Times New Roman" panose="02020603050405020304" pitchFamily="18" charset="0"/>
            </a:endParaRPr>
          </a:p>
        </p:txBody>
      </p:sp>
      <p:sp>
        <p:nvSpPr>
          <p:cNvPr id="10" name="Rectángulo 9"/>
          <p:cNvSpPr/>
          <p:nvPr/>
        </p:nvSpPr>
        <p:spPr>
          <a:xfrm>
            <a:off x="188145" y="1207254"/>
            <a:ext cx="8674565" cy="3277820"/>
          </a:xfrm>
          <a:prstGeom prst="rect">
            <a:avLst/>
          </a:prstGeom>
        </p:spPr>
        <p:txBody>
          <a:bodyPr wrap="square">
            <a:spAutoFit/>
          </a:bodyPr>
          <a:lstStyle/>
          <a:p>
            <a:pPr marL="342900" lvl="0" indent="-342900" algn="just">
              <a:lnSpc>
                <a:spcPct val="115000"/>
              </a:lnSpc>
              <a:spcAft>
                <a:spcPts val="0"/>
              </a:spcAft>
              <a:buFont typeface="Symbol" panose="05050102010706020507" pitchFamily="18" charset="2"/>
              <a:buChar char=""/>
            </a:pPr>
            <a:r>
              <a:rPr lang="es-ES" sz="2000" dirty="0">
                <a:latin typeface="Calibri" panose="020F0502020204030204" pitchFamily="34" charset="0"/>
                <a:ea typeface="Times New Roman" panose="02020603050405020304" pitchFamily="18" charset="0"/>
              </a:rPr>
              <a:t>Las campañas promocionales deben ser permanentes con cambios periódicos en sus contenidos. L</a:t>
            </a:r>
            <a:r>
              <a:rPr lang="es-ES" sz="2000" dirty="0" smtClean="0">
                <a:latin typeface="Calibri" panose="020F0502020204030204" pitchFamily="34" charset="0"/>
                <a:ea typeface="Times New Roman" panose="02020603050405020304" pitchFamily="18" charset="0"/>
              </a:rPr>
              <a:t>as </a:t>
            </a:r>
            <a:r>
              <a:rPr lang="es-ES" sz="2000" dirty="0">
                <a:latin typeface="Calibri" panose="020F0502020204030204" pitchFamily="34" charset="0"/>
                <a:ea typeface="Times New Roman" panose="02020603050405020304" pitchFamily="18" charset="0"/>
              </a:rPr>
              <a:t>campañas </a:t>
            </a:r>
            <a:r>
              <a:rPr lang="es-ES" sz="2000" dirty="0" smtClean="0">
                <a:latin typeface="Calibri" panose="020F0502020204030204" pitchFamily="34" charset="0"/>
                <a:ea typeface="Times New Roman" panose="02020603050405020304" pitchFamily="18" charset="0"/>
              </a:rPr>
              <a:t>de prevención han </a:t>
            </a:r>
            <a:r>
              <a:rPr lang="es-ES" sz="2000" dirty="0">
                <a:latin typeface="Calibri" panose="020F0502020204030204" pitchFamily="34" charset="0"/>
                <a:ea typeface="Times New Roman" panose="02020603050405020304" pitchFamily="18" charset="0"/>
              </a:rPr>
              <a:t>permitido la reducción de lesiones </a:t>
            </a:r>
            <a:r>
              <a:rPr lang="es-ES" sz="2000" dirty="0" smtClean="0">
                <a:latin typeface="Calibri" panose="020F0502020204030204" pitchFamily="34" charset="0"/>
                <a:ea typeface="Times New Roman" panose="02020603050405020304" pitchFamily="18" charset="0"/>
              </a:rPr>
              <a:t>en la población, en especial en niños</a:t>
            </a:r>
            <a:r>
              <a:rPr lang="es-ES" sz="2000" dirty="0">
                <a:latin typeface="Calibri" panose="020F0502020204030204" pitchFamily="34" charset="0"/>
                <a:ea typeface="Times New Roman" panose="02020603050405020304" pitchFamily="18" charset="0"/>
              </a:rPr>
              <a:t>, por lo que si se </a:t>
            </a:r>
            <a:r>
              <a:rPr lang="es-ES" sz="2000" dirty="0" smtClean="0">
                <a:latin typeface="Calibri" panose="020F0502020204030204" pitchFamily="34" charset="0"/>
                <a:ea typeface="Times New Roman" panose="02020603050405020304" pitchFamily="18" charset="0"/>
              </a:rPr>
              <a:t>hacen de manera permanente se podrían disminuír los lesionados en </a:t>
            </a:r>
            <a:r>
              <a:rPr lang="es-ES" sz="2000" dirty="0">
                <a:latin typeface="Calibri" panose="020F0502020204030204" pitchFamily="34" charset="0"/>
                <a:ea typeface="Times New Roman" panose="02020603050405020304" pitchFamily="18" charset="0"/>
              </a:rPr>
              <a:t>las próximas temporadas</a:t>
            </a:r>
            <a:r>
              <a:rPr lang="es-ES" sz="2000" dirty="0" smtClean="0">
                <a:latin typeface="Calibri" panose="020F0502020204030204" pitchFamily="34" charset="0"/>
                <a:ea typeface="Times New Roman" panose="02020603050405020304" pitchFamily="18" charset="0"/>
              </a:rPr>
              <a:t>.</a:t>
            </a:r>
          </a:p>
          <a:p>
            <a:pPr marL="342900" lvl="0" indent="-342900" algn="just">
              <a:lnSpc>
                <a:spcPct val="115000"/>
              </a:lnSpc>
              <a:spcAft>
                <a:spcPts val="0"/>
              </a:spcAft>
              <a:buFont typeface="Symbol" panose="05050102010706020507" pitchFamily="18" charset="2"/>
              <a:buChar char=""/>
            </a:pPr>
            <a:endParaRPr lang="es-CO" sz="2000" dirty="0">
              <a:latin typeface="Calibri" panose="020F0502020204030204" pitchFamily="34" charset="0"/>
              <a:ea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s-ES" sz="2000" dirty="0" smtClean="0">
                <a:solidFill>
                  <a:srgbClr val="000000"/>
                </a:solidFill>
                <a:latin typeface="Calibri" panose="020F0502020204030204" pitchFamily="34" charset="0"/>
                <a:ea typeface="Times New Roman" panose="02020603050405020304" pitchFamily="18" charset="0"/>
              </a:rPr>
              <a:t>Apoyar </a:t>
            </a:r>
            <a:r>
              <a:rPr lang="es-ES" sz="2000" dirty="0">
                <a:solidFill>
                  <a:srgbClr val="000000"/>
                </a:solidFill>
                <a:latin typeface="Calibri" panose="020F0502020204030204" pitchFamily="34" charset="0"/>
                <a:ea typeface="Times New Roman" panose="02020603050405020304" pitchFamily="18" charset="0"/>
              </a:rPr>
              <a:t>desde el </a:t>
            </a:r>
            <a:r>
              <a:rPr lang="es-ES" sz="2000" dirty="0" smtClean="0">
                <a:solidFill>
                  <a:srgbClr val="000000"/>
                </a:solidFill>
                <a:latin typeface="Calibri" panose="020F0502020204030204" pitchFamily="34" charset="0"/>
                <a:ea typeface="Times New Roman" panose="02020603050405020304" pitchFamily="18" charset="0"/>
              </a:rPr>
              <a:t>Comité </a:t>
            </a:r>
            <a:r>
              <a:rPr lang="es-ES" sz="2000" dirty="0">
                <a:solidFill>
                  <a:srgbClr val="000000"/>
                </a:solidFill>
                <a:latin typeface="Calibri" panose="020F0502020204030204" pitchFamily="34" charset="0"/>
                <a:ea typeface="Times New Roman" panose="02020603050405020304" pitchFamily="18" charset="0"/>
              </a:rPr>
              <a:t>la gestión del «Proyecto de </a:t>
            </a:r>
            <a:r>
              <a:rPr lang="es-ES" sz="2000" dirty="0" smtClean="0">
                <a:solidFill>
                  <a:srgbClr val="000000"/>
                </a:solidFill>
                <a:latin typeface="Calibri" panose="020F0502020204030204" pitchFamily="34" charset="0"/>
                <a:ea typeface="Times New Roman" panose="02020603050405020304" pitchFamily="18" charset="0"/>
              </a:rPr>
              <a:t>Ley </a:t>
            </a:r>
            <a:r>
              <a:rPr lang="es-ES" sz="2000" dirty="0">
                <a:solidFill>
                  <a:srgbClr val="000000"/>
                </a:solidFill>
                <a:latin typeface="Calibri" panose="020F0502020204030204" pitchFamily="34" charset="0"/>
                <a:ea typeface="Times New Roman" panose="02020603050405020304" pitchFamily="18" charset="0"/>
              </a:rPr>
              <a:t>que reglamente la fabricación, uso y manipulación de pólvora en el país</a:t>
            </a:r>
            <a:r>
              <a:rPr lang="es-CO" sz="2000" dirty="0" smtClean="0">
                <a:solidFill>
                  <a:srgbClr val="000000"/>
                </a:solidFill>
                <a:latin typeface="Calibri" panose="020F0502020204030204" pitchFamily="34" charset="0"/>
                <a:ea typeface="Times New Roman" panose="02020603050405020304" pitchFamily="18" charset="0"/>
              </a:rPr>
              <a:t>….»</a:t>
            </a:r>
          </a:p>
          <a:p>
            <a:pPr marL="342900" lvl="0" indent="-342900" algn="just">
              <a:lnSpc>
                <a:spcPct val="115000"/>
              </a:lnSpc>
              <a:spcAft>
                <a:spcPts val="0"/>
              </a:spcAft>
              <a:buFont typeface="Symbol" panose="05050102010706020507" pitchFamily="18" charset="2"/>
              <a:buChar char=""/>
            </a:pPr>
            <a:endParaRPr lang="es-CO" sz="200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128313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rueba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2003778" cy="6848355"/>
          </a:xfrm>
          <a:prstGeom prst="rect">
            <a:avLst/>
          </a:prstGeom>
        </p:spPr>
      </p:pic>
      <p:sp>
        <p:nvSpPr>
          <p:cNvPr id="5" name="CuadroTexto 4"/>
          <p:cNvSpPr txBox="1"/>
          <p:nvPr/>
        </p:nvSpPr>
        <p:spPr>
          <a:xfrm>
            <a:off x="2325340" y="2647332"/>
            <a:ext cx="6560158" cy="4093428"/>
          </a:xfrm>
          <a:prstGeom prst="rect">
            <a:avLst/>
          </a:prstGeom>
          <a:noFill/>
        </p:spPr>
        <p:txBody>
          <a:bodyPr wrap="square" rtlCol="0">
            <a:spAutoFit/>
          </a:bodyPr>
          <a:lstStyle/>
          <a:p>
            <a:r>
              <a:rPr lang="es-CO" sz="2000" b="1" dirty="0" smtClean="0">
                <a:solidFill>
                  <a:srgbClr val="FF0000"/>
                </a:solidFill>
                <a:latin typeface="Garamond"/>
                <a:cs typeface="Garamond"/>
              </a:rPr>
              <a:t>METODOLOGÍA VIGILANCIA INTENSIFICADA DE LESIONES POR PÓLVORA</a:t>
            </a:r>
          </a:p>
          <a:p>
            <a:endParaRPr lang="es-CO" sz="2000" b="1" dirty="0">
              <a:solidFill>
                <a:srgbClr val="FF0000"/>
              </a:solidFill>
              <a:latin typeface="Garamond"/>
              <a:cs typeface="Garamond"/>
            </a:endParaRPr>
          </a:p>
          <a:p>
            <a:r>
              <a:rPr lang="es-CO" sz="2000" b="1" dirty="0" smtClean="0">
                <a:solidFill>
                  <a:srgbClr val="FF0000"/>
                </a:solidFill>
                <a:latin typeface="Garamond"/>
                <a:cs typeface="Garamond"/>
              </a:rPr>
              <a:t>(1 DICIEMBRE 2016 AL 14 ENERO 2017)</a:t>
            </a:r>
          </a:p>
          <a:p>
            <a:endParaRPr lang="es-CO" sz="2000" b="1" dirty="0" smtClean="0">
              <a:solidFill>
                <a:srgbClr val="FF0000"/>
              </a:solidFill>
              <a:latin typeface="Garamond"/>
              <a:cs typeface="Garamond"/>
            </a:endParaRPr>
          </a:p>
          <a:p>
            <a:r>
              <a:rPr lang="es-CO" sz="2000" b="1" dirty="0" smtClean="0">
                <a:latin typeface="Arial" panose="020B0604020202020204" pitchFamily="34" charset="0"/>
                <a:cs typeface="Arial" panose="020B0604020202020204" pitchFamily="34" charset="0"/>
              </a:rPr>
              <a:t>Dirección de Vigilancia y Análisis del Riesgo en Salud Pública.</a:t>
            </a:r>
          </a:p>
          <a:p>
            <a:endParaRPr lang="es-CO" sz="2000" dirty="0">
              <a:latin typeface="Arial" panose="020B0604020202020204" pitchFamily="34" charset="0"/>
              <a:cs typeface="Arial" panose="020B0604020202020204" pitchFamily="34" charset="0"/>
            </a:endParaRPr>
          </a:p>
          <a:p>
            <a:r>
              <a:rPr lang="es-CO" sz="2000" dirty="0" smtClean="0">
                <a:latin typeface="Arial" panose="020B0604020202020204" pitchFamily="34" charset="0"/>
                <a:cs typeface="Arial" panose="020B0604020202020204" pitchFamily="34" charset="0"/>
              </a:rPr>
              <a:t>Grupo de Vigilancia de eventos de Salud Mental y Lesiones de Causa Externa.</a:t>
            </a:r>
          </a:p>
          <a:p>
            <a:endParaRPr lang="es-CO" sz="2000" dirty="0">
              <a:latin typeface="Arial" panose="020B0604020202020204" pitchFamily="34" charset="0"/>
              <a:cs typeface="Arial" panose="020B0604020202020204" pitchFamily="34" charset="0"/>
            </a:endParaRPr>
          </a:p>
          <a:p>
            <a:endParaRPr lang="es-CO" sz="2000" dirty="0" smtClean="0">
              <a:latin typeface="Arial" panose="020B0604020202020204" pitchFamily="34" charset="0"/>
              <a:cs typeface="Arial" panose="020B0604020202020204" pitchFamily="34" charset="0"/>
            </a:endParaRPr>
          </a:p>
          <a:p>
            <a:r>
              <a:rPr lang="es-CO" sz="2000" dirty="0" smtClean="0">
                <a:latin typeface="Arial" panose="020B0604020202020204" pitchFamily="34" charset="0"/>
                <a:cs typeface="Arial" panose="020B0604020202020204" pitchFamily="34" charset="0"/>
              </a:rPr>
              <a:t>2016.</a:t>
            </a:r>
          </a:p>
        </p:txBody>
      </p:sp>
      <p:pic>
        <p:nvPicPr>
          <p:cNvPr id="6" name="Imagen 5" descr="prueba2.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2281" y="251857"/>
            <a:ext cx="2900199" cy="981076"/>
          </a:xfrm>
          <a:prstGeom prst="rect">
            <a:avLst/>
          </a:prstGeom>
        </p:spPr>
      </p:pic>
    </p:spTree>
    <p:extLst>
      <p:ext uri="{BB962C8B-B14F-4D97-AF65-F5344CB8AC3E}">
        <p14:creationId xmlns:p14="http://schemas.microsoft.com/office/powerpoint/2010/main" val="1929342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119900" y="240488"/>
            <a:ext cx="6024100" cy="698500"/>
          </a:xfrm>
          <a:prstGeom prst="rect">
            <a:avLst/>
          </a:prstGeom>
        </p:spPr>
      </p:pic>
      <p:pic>
        <p:nvPicPr>
          <p:cNvPr id="2" name="Imagen 1"/>
          <p:cNvPicPr>
            <a:picLocks noChangeAspect="1"/>
          </p:cNvPicPr>
          <p:nvPr/>
        </p:nvPicPr>
        <p:blipFill>
          <a:blip r:embed="rId3"/>
          <a:stretch>
            <a:fillRect/>
          </a:stretch>
        </p:blipFill>
        <p:spPr>
          <a:xfrm>
            <a:off x="188145" y="240488"/>
            <a:ext cx="952500" cy="698500"/>
          </a:xfrm>
          <a:prstGeom prst="rect">
            <a:avLst/>
          </a:prstGeom>
        </p:spPr>
      </p:pic>
      <p:sp>
        <p:nvSpPr>
          <p:cNvPr id="4" name="Rectángulo 3"/>
          <p:cNvSpPr/>
          <p:nvPr/>
        </p:nvSpPr>
        <p:spPr>
          <a:xfrm>
            <a:off x="3423607" y="370532"/>
            <a:ext cx="5439102" cy="707886"/>
          </a:xfrm>
          <a:prstGeom prst="rect">
            <a:avLst/>
          </a:prstGeom>
        </p:spPr>
        <p:txBody>
          <a:bodyPr wrap="square">
            <a:spAutoFit/>
          </a:bodyPr>
          <a:lstStyle/>
          <a:p>
            <a:endParaRPr lang="es-CO" sz="2000" b="1" dirty="0" smtClean="0">
              <a:solidFill>
                <a:srgbClr val="FFFFFF"/>
              </a:solidFill>
              <a:latin typeface="Garamond" panose="02020404030301010803" pitchFamily="18" charset="0"/>
            </a:endParaRPr>
          </a:p>
          <a:p>
            <a:endParaRPr lang="es-CO" sz="2000" dirty="0">
              <a:solidFill>
                <a:srgbClr val="7F7F7F"/>
              </a:solidFill>
              <a:latin typeface="Garamond" panose="02020404030301010803" pitchFamily="18" charset="0"/>
            </a:endParaRPr>
          </a:p>
        </p:txBody>
      </p:sp>
      <p:sp>
        <p:nvSpPr>
          <p:cNvPr id="7" name="Rectángulo 6"/>
          <p:cNvSpPr/>
          <p:nvPr/>
        </p:nvSpPr>
        <p:spPr>
          <a:xfrm>
            <a:off x="115502" y="5834421"/>
            <a:ext cx="6968692" cy="481670"/>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Departamento Administrativo Nacional de Estadística – DANE.</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10" name="Rectángulo 9"/>
          <p:cNvSpPr/>
          <p:nvPr/>
        </p:nvSpPr>
        <p:spPr>
          <a:xfrm>
            <a:off x="3142315" y="339332"/>
            <a:ext cx="5901101" cy="646331"/>
          </a:xfrm>
          <a:prstGeom prst="rect">
            <a:avLst/>
          </a:prstGeom>
        </p:spPr>
        <p:txBody>
          <a:bodyPr wrap="square">
            <a:spAutoFit/>
          </a:bodyPr>
          <a:lstStyle/>
          <a:p>
            <a:pPr algn="ctr"/>
            <a:r>
              <a:rPr lang="es-CO" dirty="0" smtClean="0">
                <a:solidFill>
                  <a:schemeClr val="bg1"/>
                </a:solidFill>
              </a:rPr>
              <a:t>Metodología para la Vigilancia intensificada de lesiones por pólvora</a:t>
            </a:r>
            <a:endParaRPr lang="es-CO" dirty="0">
              <a:solidFill>
                <a:schemeClr val="bg1"/>
              </a:solidFill>
            </a:endParaRPr>
          </a:p>
        </p:txBody>
      </p:sp>
      <p:sp>
        <p:nvSpPr>
          <p:cNvPr id="11" name="Rectángulo 10"/>
          <p:cNvSpPr/>
          <p:nvPr/>
        </p:nvSpPr>
        <p:spPr>
          <a:xfrm>
            <a:off x="0" y="6469681"/>
            <a:ext cx="7196328" cy="481670"/>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Departamento Administrativo Nacional de Estadística – DANE.</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8" name="Rectángulo 7"/>
          <p:cNvSpPr/>
          <p:nvPr/>
        </p:nvSpPr>
        <p:spPr>
          <a:xfrm>
            <a:off x="630936" y="1997839"/>
            <a:ext cx="7772400" cy="2031325"/>
          </a:xfrm>
          <a:prstGeom prst="rect">
            <a:avLst/>
          </a:prstGeom>
        </p:spPr>
        <p:txBody>
          <a:bodyPr wrap="square">
            <a:spAutoFit/>
          </a:bodyPr>
          <a:lstStyle/>
          <a:p>
            <a:pPr algn="just">
              <a:spcAft>
                <a:spcPts val="0"/>
              </a:spcAft>
            </a:pPr>
            <a:r>
              <a:rPr lang="es-ES_tradnl" b="1" dirty="0">
                <a:latin typeface="Arial" panose="020B0604020202020204" pitchFamily="34" charset="0"/>
                <a:ea typeface="MS Mincho"/>
                <a:cs typeface="Times New Roman" panose="02020603050405020304" pitchFamily="18" charset="0"/>
              </a:rPr>
              <a:t>Propósito</a:t>
            </a:r>
            <a:endParaRPr lang="es-CO" sz="2000" dirty="0">
              <a:latin typeface="Cambria" panose="02040503050406030204" pitchFamily="18" charset="0"/>
              <a:ea typeface="MS Mincho"/>
              <a:cs typeface="Times New Roman" panose="02020603050405020304" pitchFamily="18" charset="0"/>
            </a:endParaRPr>
          </a:p>
          <a:p>
            <a:pPr algn="just">
              <a:spcAft>
                <a:spcPts val="0"/>
              </a:spcAft>
            </a:pPr>
            <a:r>
              <a:rPr lang="es-ES_tradnl" dirty="0">
                <a:latin typeface="Arial" panose="020B0604020202020204" pitchFamily="34" charset="0"/>
                <a:ea typeface="MS Mincho"/>
                <a:cs typeface="Times New Roman" panose="02020603050405020304" pitchFamily="18" charset="0"/>
              </a:rPr>
              <a:t> </a:t>
            </a:r>
            <a:endParaRPr lang="es-CO" sz="2000" dirty="0">
              <a:latin typeface="Cambria" panose="02040503050406030204" pitchFamily="18" charset="0"/>
              <a:ea typeface="MS Mincho"/>
              <a:cs typeface="Times New Roman" panose="02020603050405020304" pitchFamily="18" charset="0"/>
            </a:endParaRPr>
          </a:p>
          <a:p>
            <a:pPr algn="just">
              <a:spcAft>
                <a:spcPts val="0"/>
              </a:spcAft>
            </a:pPr>
            <a:r>
              <a:rPr lang="es-ES_tradnl" dirty="0">
                <a:latin typeface="Arial" panose="020B0604020202020204" pitchFamily="34" charset="0"/>
                <a:ea typeface="MS Mincho"/>
                <a:cs typeface="Times New Roman" panose="02020603050405020304" pitchFamily="18" charset="0"/>
              </a:rPr>
              <a:t>Describir la metodología de trabajo a realizar en las entidades territoriales durante el periodo de vigilancia intensificada de las lesiones por pólvora 2016-2017,  como insumo útil para la prevención y control en salud pública de las lesiones por pólvora.</a:t>
            </a:r>
            <a:endParaRPr lang="es-CO" sz="2000" dirty="0">
              <a:latin typeface="Cambria" panose="02040503050406030204" pitchFamily="18" charset="0"/>
              <a:ea typeface="MS Mincho"/>
              <a:cs typeface="Times New Roman" panose="02020603050405020304" pitchFamily="18" charset="0"/>
            </a:endParaRPr>
          </a:p>
          <a:p>
            <a:pPr algn="just">
              <a:spcAft>
                <a:spcPts val="0"/>
              </a:spcAft>
            </a:pPr>
            <a:r>
              <a:rPr lang="es-ES_tradnl" dirty="0">
                <a:latin typeface="Arial" panose="020B0604020202020204" pitchFamily="34" charset="0"/>
                <a:ea typeface="MS Mincho"/>
                <a:cs typeface="Times New Roman" panose="02020603050405020304" pitchFamily="18" charset="0"/>
              </a:rPr>
              <a:t> </a:t>
            </a:r>
            <a:endParaRPr lang="es-CO" sz="2000" dirty="0">
              <a:effectLst/>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6993870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redit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63032"/>
            <a:ext cx="9144000" cy="294968"/>
          </a:xfrm>
          <a:prstGeom prst="rect">
            <a:avLst/>
          </a:prstGeom>
        </p:spPr>
      </p:pic>
      <p:pic>
        <p:nvPicPr>
          <p:cNvPr id="3" name="Imagen 2"/>
          <p:cNvPicPr>
            <a:picLocks noChangeAspect="1"/>
          </p:cNvPicPr>
          <p:nvPr/>
        </p:nvPicPr>
        <p:blipFill>
          <a:blip r:embed="rId3"/>
          <a:stretch>
            <a:fillRect/>
          </a:stretch>
        </p:blipFill>
        <p:spPr>
          <a:xfrm>
            <a:off x="3119900" y="240488"/>
            <a:ext cx="6024100" cy="698500"/>
          </a:xfrm>
          <a:prstGeom prst="rect">
            <a:avLst/>
          </a:prstGeom>
        </p:spPr>
      </p:pic>
      <p:pic>
        <p:nvPicPr>
          <p:cNvPr id="2" name="Imagen 1"/>
          <p:cNvPicPr>
            <a:picLocks noChangeAspect="1"/>
          </p:cNvPicPr>
          <p:nvPr/>
        </p:nvPicPr>
        <p:blipFill>
          <a:blip r:embed="rId4"/>
          <a:stretch>
            <a:fillRect/>
          </a:stretch>
        </p:blipFill>
        <p:spPr>
          <a:xfrm>
            <a:off x="188145" y="240488"/>
            <a:ext cx="952500" cy="698500"/>
          </a:xfrm>
          <a:prstGeom prst="rect">
            <a:avLst/>
          </a:prstGeom>
        </p:spPr>
      </p:pic>
      <p:sp>
        <p:nvSpPr>
          <p:cNvPr id="4" name="Rectángulo 3"/>
          <p:cNvSpPr/>
          <p:nvPr/>
        </p:nvSpPr>
        <p:spPr>
          <a:xfrm>
            <a:off x="3423607" y="370532"/>
            <a:ext cx="5439102" cy="707886"/>
          </a:xfrm>
          <a:prstGeom prst="rect">
            <a:avLst/>
          </a:prstGeom>
        </p:spPr>
        <p:txBody>
          <a:bodyPr wrap="square">
            <a:spAutoFit/>
          </a:bodyPr>
          <a:lstStyle/>
          <a:p>
            <a:endParaRPr lang="es-CO" sz="2000" b="1" dirty="0" smtClean="0">
              <a:solidFill>
                <a:srgbClr val="FFFFFF"/>
              </a:solidFill>
              <a:latin typeface="Garamond" panose="02020404030301010803" pitchFamily="18" charset="0"/>
            </a:endParaRPr>
          </a:p>
          <a:p>
            <a:endParaRPr lang="es-CO" sz="2000" dirty="0">
              <a:solidFill>
                <a:srgbClr val="7F7F7F"/>
              </a:solidFill>
              <a:latin typeface="Garamond" panose="02020404030301010803" pitchFamily="18" charset="0"/>
            </a:endParaRPr>
          </a:p>
        </p:txBody>
      </p:sp>
      <p:sp>
        <p:nvSpPr>
          <p:cNvPr id="7" name="Rectángulo 6"/>
          <p:cNvSpPr/>
          <p:nvPr/>
        </p:nvSpPr>
        <p:spPr>
          <a:xfrm>
            <a:off x="115502" y="5834421"/>
            <a:ext cx="6968692" cy="481670"/>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Departamento Administrativo Nacional de Estadística – DANE.</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10" name="Rectángulo 9"/>
          <p:cNvSpPr/>
          <p:nvPr/>
        </p:nvSpPr>
        <p:spPr>
          <a:xfrm>
            <a:off x="3142316" y="266572"/>
            <a:ext cx="5720393" cy="646331"/>
          </a:xfrm>
          <a:prstGeom prst="rect">
            <a:avLst/>
          </a:prstGeom>
        </p:spPr>
        <p:txBody>
          <a:bodyPr wrap="square">
            <a:spAutoFit/>
          </a:bodyPr>
          <a:lstStyle/>
          <a:p>
            <a:pPr algn="ctr"/>
            <a:r>
              <a:rPr lang="es-CO" dirty="0" smtClean="0">
                <a:solidFill>
                  <a:schemeClr val="bg1"/>
                </a:solidFill>
              </a:rPr>
              <a:t>Metodología para la vigilancia intensificada de lesiones por pólvora</a:t>
            </a:r>
            <a:endParaRPr lang="es-CO" dirty="0">
              <a:solidFill>
                <a:schemeClr val="bg1"/>
              </a:solidFill>
            </a:endParaRPr>
          </a:p>
        </p:txBody>
      </p:sp>
      <p:sp>
        <p:nvSpPr>
          <p:cNvPr id="6" name="Rectángulo 5"/>
          <p:cNvSpPr/>
          <p:nvPr/>
        </p:nvSpPr>
        <p:spPr>
          <a:xfrm>
            <a:off x="273233" y="1482710"/>
            <a:ext cx="8597533" cy="3960058"/>
          </a:xfrm>
          <a:prstGeom prst="rect">
            <a:avLst/>
          </a:prstGeom>
        </p:spPr>
        <p:txBody>
          <a:bodyPr wrap="square">
            <a:spAutoFit/>
          </a:bodyPr>
          <a:lstStyle/>
          <a:p>
            <a:pPr algn="just">
              <a:spcAft>
                <a:spcPts val="0"/>
              </a:spcAft>
            </a:pPr>
            <a:r>
              <a:rPr lang="es-ES_tradnl" b="1" u="sng" dirty="0">
                <a:latin typeface="Arial" panose="020B0604020202020204" pitchFamily="34" charset="0"/>
                <a:ea typeface="MS Mincho"/>
                <a:cs typeface="Times New Roman" panose="02020603050405020304" pitchFamily="18" charset="0"/>
              </a:rPr>
              <a:t>Horarios de notificación de lesiones por pólvora</a:t>
            </a:r>
            <a:endParaRPr lang="es-CO" u="sng" dirty="0">
              <a:latin typeface="Cambria" panose="02040503050406030204" pitchFamily="18" charset="0"/>
              <a:ea typeface="MS Mincho"/>
              <a:cs typeface="Times New Roman" panose="02020603050405020304" pitchFamily="18" charset="0"/>
            </a:endParaRPr>
          </a:p>
          <a:p>
            <a:pPr algn="just">
              <a:spcAft>
                <a:spcPts val="0"/>
              </a:spcAft>
            </a:pPr>
            <a:r>
              <a:rPr lang="es-ES_tradnl" b="1" i="1" dirty="0">
                <a:latin typeface="Arial" panose="020B0604020202020204" pitchFamily="34" charset="0"/>
                <a:ea typeface="MS Mincho"/>
                <a:cs typeface="Times New Roman" panose="02020603050405020304" pitchFamily="18" charset="0"/>
              </a:rPr>
              <a:t> </a:t>
            </a:r>
            <a:endParaRPr lang="es-CO" dirty="0">
              <a:latin typeface="Cambria" panose="02040503050406030204" pitchFamily="18" charset="0"/>
              <a:ea typeface="MS Mincho"/>
              <a:cs typeface="Times New Roman" panose="02020603050405020304" pitchFamily="18" charset="0"/>
            </a:endParaRPr>
          </a:p>
          <a:p>
            <a:pPr algn="just">
              <a:lnSpc>
                <a:spcPct val="115000"/>
              </a:lnSpc>
              <a:spcAft>
                <a:spcPts val="1000"/>
              </a:spcAft>
            </a:pPr>
            <a:r>
              <a:rPr lang="es-ES_tradnl" dirty="0">
                <a:latin typeface="Arial" panose="020B0604020202020204" pitchFamily="34" charset="0"/>
                <a:ea typeface="MS Mincho"/>
                <a:cs typeface="Times New Roman" panose="02020603050405020304" pitchFamily="18" charset="0"/>
              </a:rPr>
              <a:t>A partir del 1 de diciembre de 2016 y hasta el 14 de enero de 2017 la notificación  debe ser diaria por parte de las UND al INS. Al no presentarse casos debe </a:t>
            </a:r>
            <a:r>
              <a:rPr lang="es-ES_tradnl" b="1" dirty="0">
                <a:latin typeface="Arial" panose="020B0604020202020204" pitchFamily="34" charset="0"/>
                <a:ea typeface="MS Mincho"/>
                <a:cs typeface="Times New Roman" panose="02020603050405020304" pitchFamily="18" charset="0"/>
              </a:rPr>
              <a:t>notificarse negativamente </a:t>
            </a:r>
            <a:r>
              <a:rPr lang="es-ES_tradnl" dirty="0">
                <a:latin typeface="Arial" panose="020B0604020202020204" pitchFamily="34" charset="0"/>
                <a:ea typeface="MS Mincho"/>
                <a:cs typeface="Times New Roman" panose="02020603050405020304" pitchFamily="18" charset="0"/>
              </a:rPr>
              <a:t>por medio del portal de </a:t>
            </a:r>
            <a:r>
              <a:rPr lang="es-ES_tradnl" dirty="0" err="1">
                <a:latin typeface="Arial" panose="020B0604020202020204" pitchFamily="34" charset="0"/>
                <a:ea typeface="MS Mincho"/>
                <a:cs typeface="Times New Roman" panose="02020603050405020304" pitchFamily="18" charset="0"/>
              </a:rPr>
              <a:t>Sivigila</a:t>
            </a:r>
            <a:r>
              <a:rPr lang="es-ES_tradnl" dirty="0">
                <a:latin typeface="Arial" panose="020B0604020202020204" pitchFamily="34" charset="0"/>
                <a:ea typeface="MS Mincho"/>
                <a:cs typeface="Times New Roman" panose="02020603050405020304" pitchFamily="18" charset="0"/>
              </a:rPr>
              <a:t> en la opción “notificación negativa pólvora” antes de las 9:00 horas.</a:t>
            </a:r>
            <a:endParaRPr lang="es-CO" dirty="0">
              <a:latin typeface="Cambria" panose="02040503050406030204" pitchFamily="18" charset="0"/>
              <a:ea typeface="MS Mincho"/>
              <a:cs typeface="Times New Roman" panose="02020603050405020304" pitchFamily="18" charset="0"/>
            </a:endParaRPr>
          </a:p>
          <a:p>
            <a:pPr algn="just">
              <a:lnSpc>
                <a:spcPct val="115000"/>
              </a:lnSpc>
              <a:spcAft>
                <a:spcPts val="0"/>
              </a:spcAft>
            </a:pPr>
            <a:r>
              <a:rPr lang="es-ES_tradnl" dirty="0">
                <a:latin typeface="Arial" panose="020B0604020202020204" pitchFamily="34" charset="0"/>
                <a:ea typeface="MS Mincho"/>
                <a:cs typeface="Times New Roman" panose="02020603050405020304" pitchFamily="18" charset="0"/>
              </a:rPr>
              <a:t>Se aclara que la UND que NO notifique antes de las 9 horas, quedará con reporte de silencio epidemiológico. El grupo de vigilancia de eventos de salud mental y lesiones de causa externa  del INS realizará seguimiento telefónico diligenciando diariamente una planilla a las entidades territoriales,  con el fin de evaluar el comportamiento de la notificación y generar las medidas del caso.</a:t>
            </a:r>
            <a:endParaRPr lang="es-CO" dirty="0">
              <a:latin typeface="Cambria" panose="02040503050406030204" pitchFamily="18" charset="0"/>
              <a:ea typeface="MS Mincho"/>
              <a:cs typeface="Times New Roman" panose="02020603050405020304" pitchFamily="18" charset="0"/>
            </a:endParaRPr>
          </a:p>
          <a:p>
            <a:pPr algn="just">
              <a:lnSpc>
                <a:spcPct val="115000"/>
              </a:lnSpc>
              <a:spcAft>
                <a:spcPts val="0"/>
              </a:spcAft>
            </a:pPr>
            <a:r>
              <a:rPr lang="es-ES_tradnl" dirty="0">
                <a:latin typeface="Arial" panose="020B0604020202020204" pitchFamily="34" charset="0"/>
                <a:ea typeface="MS Mincho"/>
                <a:cs typeface="Times New Roman" panose="02020603050405020304" pitchFamily="18" charset="0"/>
              </a:rPr>
              <a:t> </a:t>
            </a:r>
            <a:endParaRPr lang="es-CO" dirty="0">
              <a:effectLst/>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23769445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redit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63032"/>
            <a:ext cx="9144000" cy="294968"/>
          </a:xfrm>
          <a:prstGeom prst="rect">
            <a:avLst/>
          </a:prstGeom>
        </p:spPr>
      </p:pic>
      <p:pic>
        <p:nvPicPr>
          <p:cNvPr id="3" name="Imagen 2"/>
          <p:cNvPicPr>
            <a:picLocks noChangeAspect="1"/>
          </p:cNvPicPr>
          <p:nvPr/>
        </p:nvPicPr>
        <p:blipFill>
          <a:blip r:embed="rId3"/>
          <a:stretch>
            <a:fillRect/>
          </a:stretch>
        </p:blipFill>
        <p:spPr>
          <a:xfrm>
            <a:off x="3119900" y="226711"/>
            <a:ext cx="6024100" cy="698500"/>
          </a:xfrm>
          <a:prstGeom prst="rect">
            <a:avLst/>
          </a:prstGeom>
        </p:spPr>
      </p:pic>
      <p:pic>
        <p:nvPicPr>
          <p:cNvPr id="2" name="Imagen 1"/>
          <p:cNvPicPr>
            <a:picLocks noChangeAspect="1"/>
          </p:cNvPicPr>
          <p:nvPr/>
        </p:nvPicPr>
        <p:blipFill>
          <a:blip r:embed="rId4"/>
          <a:stretch>
            <a:fillRect/>
          </a:stretch>
        </p:blipFill>
        <p:spPr>
          <a:xfrm>
            <a:off x="188145" y="240488"/>
            <a:ext cx="952500" cy="698500"/>
          </a:xfrm>
          <a:prstGeom prst="rect">
            <a:avLst/>
          </a:prstGeom>
        </p:spPr>
      </p:pic>
      <p:sp>
        <p:nvSpPr>
          <p:cNvPr id="4" name="Rectángulo 3"/>
          <p:cNvSpPr/>
          <p:nvPr/>
        </p:nvSpPr>
        <p:spPr>
          <a:xfrm>
            <a:off x="3423607" y="370532"/>
            <a:ext cx="5439102" cy="707886"/>
          </a:xfrm>
          <a:prstGeom prst="rect">
            <a:avLst/>
          </a:prstGeom>
        </p:spPr>
        <p:txBody>
          <a:bodyPr wrap="square">
            <a:spAutoFit/>
          </a:bodyPr>
          <a:lstStyle/>
          <a:p>
            <a:endParaRPr lang="es-CO" sz="2000" b="1" dirty="0" smtClean="0">
              <a:solidFill>
                <a:srgbClr val="FFFFFF"/>
              </a:solidFill>
              <a:latin typeface="Garamond" panose="02020404030301010803" pitchFamily="18" charset="0"/>
            </a:endParaRPr>
          </a:p>
          <a:p>
            <a:endParaRPr lang="es-CO" sz="2000" dirty="0">
              <a:solidFill>
                <a:srgbClr val="7F7F7F"/>
              </a:solidFill>
              <a:latin typeface="Garamond" panose="02020404030301010803" pitchFamily="18" charset="0"/>
            </a:endParaRPr>
          </a:p>
        </p:txBody>
      </p:sp>
      <p:sp>
        <p:nvSpPr>
          <p:cNvPr id="7" name="Rectángulo 6"/>
          <p:cNvSpPr/>
          <p:nvPr/>
        </p:nvSpPr>
        <p:spPr>
          <a:xfrm>
            <a:off x="115502" y="5834421"/>
            <a:ext cx="6968692" cy="481670"/>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Departamento Administrativo Nacional de Estadística – DANE.</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12" name="Rectángulo 11"/>
          <p:cNvSpPr/>
          <p:nvPr/>
        </p:nvSpPr>
        <p:spPr>
          <a:xfrm>
            <a:off x="218857" y="1222239"/>
            <a:ext cx="8706285" cy="4881849"/>
          </a:xfrm>
          <a:prstGeom prst="rect">
            <a:avLst/>
          </a:prstGeom>
        </p:spPr>
        <p:txBody>
          <a:bodyPr wrap="square">
            <a:spAutoFit/>
          </a:bodyPr>
          <a:lstStyle/>
          <a:p>
            <a:pPr algn="just">
              <a:lnSpc>
                <a:spcPct val="115000"/>
              </a:lnSpc>
              <a:spcAft>
                <a:spcPts val="0"/>
              </a:spcAft>
            </a:pPr>
            <a:r>
              <a:rPr lang="es-ES_tradnl" sz="1600" b="1" u="sng" dirty="0">
                <a:latin typeface="Arial" panose="020B0604020202020204" pitchFamily="34" charset="0"/>
                <a:ea typeface="MS Mincho"/>
                <a:cs typeface="Times New Roman" panose="02020603050405020304" pitchFamily="18" charset="0"/>
              </a:rPr>
              <a:t>Mecanismo de notificación</a:t>
            </a:r>
            <a:endParaRPr lang="es-CO" sz="1600" u="sng" dirty="0">
              <a:latin typeface="Cambria" panose="02040503050406030204" pitchFamily="18" charset="0"/>
              <a:ea typeface="MS Mincho"/>
              <a:cs typeface="Times New Roman" panose="02020603050405020304" pitchFamily="18" charset="0"/>
            </a:endParaRPr>
          </a:p>
          <a:p>
            <a:pPr algn="just">
              <a:lnSpc>
                <a:spcPct val="115000"/>
              </a:lnSpc>
              <a:spcAft>
                <a:spcPts val="0"/>
              </a:spcAft>
            </a:pPr>
            <a:r>
              <a:rPr lang="es-ES_tradnl" sz="1600" b="1" u="sng" dirty="0">
                <a:latin typeface="Arial" panose="020B0604020202020204" pitchFamily="34" charset="0"/>
                <a:ea typeface="MS Mincho"/>
                <a:cs typeface="Times New Roman" panose="02020603050405020304" pitchFamily="18" charset="0"/>
              </a:rPr>
              <a:t> </a:t>
            </a:r>
            <a:endParaRPr lang="es-CO" sz="1600" u="sng" dirty="0">
              <a:latin typeface="Cambria" panose="02040503050406030204" pitchFamily="18" charset="0"/>
              <a:ea typeface="MS Mincho"/>
              <a:cs typeface="Times New Roman" panose="02020603050405020304" pitchFamily="18" charset="0"/>
            </a:endParaRPr>
          </a:p>
          <a:p>
            <a:pPr algn="just">
              <a:lnSpc>
                <a:spcPct val="115000"/>
              </a:lnSpc>
              <a:spcAft>
                <a:spcPts val="0"/>
              </a:spcAft>
            </a:pPr>
            <a:r>
              <a:rPr lang="es-ES_tradnl" sz="1600" b="1" dirty="0">
                <a:latin typeface="Arial" panose="020B0604020202020204" pitchFamily="34" charset="0"/>
                <a:ea typeface="MS Mincho"/>
                <a:cs typeface="Times New Roman" panose="02020603050405020304" pitchFamily="18" charset="0"/>
              </a:rPr>
              <a:t>	Notificación inmediata de casos</a:t>
            </a:r>
            <a:endParaRPr lang="es-CO" sz="1600" dirty="0">
              <a:latin typeface="Cambria" panose="02040503050406030204" pitchFamily="18" charset="0"/>
              <a:ea typeface="MS Mincho"/>
              <a:cs typeface="Times New Roman" panose="02020603050405020304" pitchFamily="18" charset="0"/>
            </a:endParaRPr>
          </a:p>
          <a:p>
            <a:pPr algn="just">
              <a:lnSpc>
                <a:spcPct val="115000"/>
              </a:lnSpc>
              <a:spcAft>
                <a:spcPts val="0"/>
              </a:spcAft>
            </a:pPr>
            <a:r>
              <a:rPr lang="es-ES_tradnl" sz="1600" b="1" dirty="0">
                <a:latin typeface="Arial" panose="020B0604020202020204" pitchFamily="34" charset="0"/>
                <a:ea typeface="MS Mincho"/>
                <a:cs typeface="Times New Roman" panose="02020603050405020304" pitchFamily="18" charset="0"/>
              </a:rPr>
              <a:t> </a:t>
            </a:r>
            <a:endParaRPr lang="es-CO" sz="1600" dirty="0">
              <a:latin typeface="Cambria" panose="02040503050406030204" pitchFamily="18" charset="0"/>
              <a:ea typeface="MS Mincho"/>
              <a:cs typeface="Times New Roman" panose="02020603050405020304" pitchFamily="18" charset="0"/>
            </a:endParaRPr>
          </a:p>
          <a:p>
            <a:pPr algn="just">
              <a:lnSpc>
                <a:spcPct val="115000"/>
              </a:lnSpc>
              <a:spcAft>
                <a:spcPts val="0"/>
              </a:spcAft>
            </a:pPr>
            <a:r>
              <a:rPr lang="es-ES_tradnl" sz="1600" dirty="0">
                <a:latin typeface="Arial" panose="020B0604020202020204" pitchFamily="34" charset="0"/>
                <a:ea typeface="MS Mincho"/>
                <a:cs typeface="Times New Roman" panose="02020603050405020304" pitchFamily="18" charset="0"/>
              </a:rPr>
              <a:t>La notificación de casos de lesiones por pólvora se realizará utilizando la herramienta de escritorio </a:t>
            </a:r>
            <a:r>
              <a:rPr lang="es-ES_tradnl" sz="1600" dirty="0" err="1">
                <a:latin typeface="Arial" panose="020B0604020202020204" pitchFamily="34" charset="0"/>
                <a:ea typeface="MS Mincho"/>
                <a:cs typeface="Times New Roman" panose="02020603050405020304" pitchFamily="18" charset="0"/>
              </a:rPr>
              <a:t>Sivigila</a:t>
            </a:r>
            <a:r>
              <a:rPr lang="es-ES_tradnl" sz="1600" dirty="0">
                <a:latin typeface="Arial" panose="020B0604020202020204" pitchFamily="34" charset="0"/>
                <a:ea typeface="MS Mincho"/>
                <a:cs typeface="Times New Roman" panose="02020603050405020304" pitchFamily="18" charset="0"/>
              </a:rPr>
              <a:t> 2016 con el código del prestador donde se configuró el caso, para tal efecto la UND debe verificar que las UPGD tengan caracterizadas y activas las instituciones de su red de notificación. Para la generación del conjunto de </a:t>
            </a:r>
            <a:r>
              <a:rPr lang="es-ES_tradnl" sz="1600" b="1" dirty="0">
                <a:latin typeface="Arial" panose="020B0604020202020204" pitchFamily="34" charset="0"/>
                <a:ea typeface="MS Mincho"/>
                <a:cs typeface="Times New Roman" panose="02020603050405020304" pitchFamily="18" charset="0"/>
              </a:rPr>
              <a:t>archivos planos</a:t>
            </a:r>
            <a:r>
              <a:rPr lang="es-ES_tradnl" sz="1600" dirty="0">
                <a:latin typeface="Arial" panose="020B0604020202020204" pitchFamily="34" charset="0"/>
                <a:ea typeface="MS Mincho"/>
                <a:cs typeface="Times New Roman" panose="02020603050405020304" pitchFamily="18" charset="0"/>
              </a:rPr>
              <a:t> que contiene la notificación se generará el conjunto de </a:t>
            </a:r>
            <a:r>
              <a:rPr lang="es-ES_tradnl" sz="1600" b="1" dirty="0">
                <a:solidFill>
                  <a:srgbClr val="000000"/>
                </a:solidFill>
                <a:latin typeface="Arial" panose="020B0604020202020204" pitchFamily="34" charset="0"/>
                <a:ea typeface="MS Mincho"/>
                <a:cs typeface="Times New Roman" panose="02020603050405020304" pitchFamily="18" charset="0"/>
              </a:rPr>
              <a:t>archivos planos</a:t>
            </a:r>
            <a:r>
              <a:rPr lang="es-ES_tradnl" sz="1600" dirty="0">
                <a:solidFill>
                  <a:srgbClr val="000000"/>
                </a:solidFill>
                <a:latin typeface="Arial" panose="020B0604020202020204" pitchFamily="34" charset="0"/>
                <a:ea typeface="MS Mincho"/>
                <a:cs typeface="Times New Roman" panose="02020603050405020304" pitchFamily="18" charset="0"/>
              </a:rPr>
              <a:t> </a:t>
            </a:r>
            <a:r>
              <a:rPr lang="es-ES_tradnl" sz="1600" dirty="0">
                <a:latin typeface="Arial" panose="020B0604020202020204" pitchFamily="34" charset="0"/>
                <a:ea typeface="MS Mincho"/>
                <a:cs typeface="Times New Roman" panose="02020603050405020304" pitchFamily="18" charset="0"/>
              </a:rPr>
              <a:t>a través de la funcionalidad de </a:t>
            </a:r>
            <a:r>
              <a:rPr lang="es-ES_tradnl" sz="1600" b="1" dirty="0">
                <a:latin typeface="Arial" panose="020B0604020202020204" pitchFamily="34" charset="0"/>
                <a:ea typeface="MS Mincho"/>
                <a:cs typeface="Times New Roman" panose="02020603050405020304" pitchFamily="18" charset="0"/>
              </a:rPr>
              <a:t>notificación inmediata</a:t>
            </a:r>
            <a:r>
              <a:rPr lang="es-ES_tradnl" sz="1600" dirty="0">
                <a:latin typeface="Arial" panose="020B0604020202020204" pitchFamily="34" charset="0"/>
                <a:ea typeface="MS Mincho"/>
                <a:cs typeface="Times New Roman" panose="02020603050405020304" pitchFamily="18" charset="0"/>
              </a:rPr>
              <a:t> que tiene el sistema </a:t>
            </a:r>
            <a:r>
              <a:rPr lang="es-ES_tradnl" sz="1600" dirty="0" err="1">
                <a:latin typeface="Arial" panose="020B0604020202020204" pitchFamily="34" charset="0"/>
                <a:ea typeface="MS Mincho"/>
                <a:cs typeface="Times New Roman" panose="02020603050405020304" pitchFamily="18" charset="0"/>
              </a:rPr>
              <a:t>Sivigila</a:t>
            </a:r>
            <a:r>
              <a:rPr lang="es-ES_tradnl" sz="1600" dirty="0">
                <a:latin typeface="Arial" panose="020B0604020202020204" pitchFamily="34" charset="0"/>
                <a:ea typeface="MS Mincho"/>
                <a:cs typeface="Times New Roman" panose="02020603050405020304" pitchFamily="18" charset="0"/>
              </a:rPr>
              <a:t> en el menú </a:t>
            </a:r>
            <a:r>
              <a:rPr lang="es-ES_tradnl" sz="1600" dirty="0" err="1">
                <a:latin typeface="Arial" panose="020B0604020202020204" pitchFamily="34" charset="0"/>
                <a:ea typeface="MS Mincho"/>
                <a:cs typeface="Times New Roman" panose="02020603050405020304" pitchFamily="18" charset="0"/>
              </a:rPr>
              <a:t>Procesos</a:t>
            </a:r>
            <a:r>
              <a:rPr lang="es-ES_tradnl" sz="1600" dirty="0" err="1">
                <a:latin typeface="Arial" panose="020B0604020202020204" pitchFamily="34" charset="0"/>
                <a:ea typeface="MS Mincho"/>
                <a:cs typeface="Arial" panose="020B0604020202020204" pitchFamily="34" charset="0"/>
                <a:sym typeface="Wingdings" panose="05000000000000000000" pitchFamily="2" charset="2"/>
              </a:rPr>
              <a:t></a:t>
            </a:r>
            <a:r>
              <a:rPr lang="es-ES_tradnl" sz="1600" dirty="0" err="1">
                <a:latin typeface="Arial" panose="020B0604020202020204" pitchFamily="34" charset="0"/>
                <a:ea typeface="MS Mincho"/>
                <a:cs typeface="Times New Roman" panose="02020603050405020304" pitchFamily="18" charset="0"/>
              </a:rPr>
              <a:t>Recepción</a:t>
            </a:r>
            <a:r>
              <a:rPr lang="es-ES_tradnl" sz="1600" dirty="0">
                <a:latin typeface="Arial" panose="020B0604020202020204" pitchFamily="34" charset="0"/>
                <a:ea typeface="MS Mincho"/>
                <a:cs typeface="Times New Roman" panose="02020603050405020304" pitchFamily="18" charset="0"/>
              </a:rPr>
              <a:t> y transferencia de archivos </a:t>
            </a:r>
            <a:r>
              <a:rPr lang="es-ES_tradnl" sz="1600" dirty="0" err="1">
                <a:latin typeface="Arial" panose="020B0604020202020204" pitchFamily="34" charset="0"/>
                <a:ea typeface="MS Mincho"/>
                <a:cs typeface="Times New Roman" panose="02020603050405020304" pitchFamily="18" charset="0"/>
              </a:rPr>
              <a:t>planos</a:t>
            </a:r>
            <a:r>
              <a:rPr lang="es-ES_tradnl" sz="1600" dirty="0" err="1">
                <a:latin typeface="Arial" panose="020B0604020202020204" pitchFamily="34" charset="0"/>
                <a:ea typeface="MS Mincho"/>
                <a:cs typeface="Arial" panose="020B0604020202020204" pitchFamily="34" charset="0"/>
                <a:sym typeface="Wingdings" panose="05000000000000000000" pitchFamily="2" charset="2"/>
              </a:rPr>
              <a:t></a:t>
            </a:r>
            <a:r>
              <a:rPr lang="es-ES_tradnl" sz="1600" dirty="0" err="1">
                <a:latin typeface="Arial" panose="020B0604020202020204" pitchFamily="34" charset="0"/>
                <a:ea typeface="MS Mincho"/>
                <a:cs typeface="Times New Roman" panose="02020603050405020304" pitchFamily="18" charset="0"/>
              </a:rPr>
              <a:t>Transferencia</a:t>
            </a:r>
            <a:r>
              <a:rPr lang="es-ES_tradnl" sz="1600" dirty="0">
                <a:latin typeface="Arial" panose="020B0604020202020204" pitchFamily="34" charset="0"/>
                <a:ea typeface="MS Mincho"/>
                <a:cs typeface="Times New Roman" panose="02020603050405020304" pitchFamily="18" charset="0"/>
              </a:rPr>
              <a:t> notificar inmediata.</a:t>
            </a:r>
            <a:endParaRPr lang="es-CO" sz="1600" dirty="0">
              <a:latin typeface="Cambria" panose="02040503050406030204" pitchFamily="18" charset="0"/>
              <a:ea typeface="MS Mincho"/>
              <a:cs typeface="Times New Roman" panose="02020603050405020304" pitchFamily="18" charset="0"/>
            </a:endParaRPr>
          </a:p>
          <a:p>
            <a:pPr algn="just">
              <a:lnSpc>
                <a:spcPct val="115000"/>
              </a:lnSpc>
              <a:spcAft>
                <a:spcPts val="0"/>
              </a:spcAft>
            </a:pPr>
            <a:r>
              <a:rPr lang="es-ES_tradnl" sz="1600" dirty="0">
                <a:latin typeface="Arial" panose="020B0604020202020204" pitchFamily="34" charset="0"/>
                <a:ea typeface="MS Mincho"/>
                <a:cs typeface="Times New Roman" panose="02020603050405020304" pitchFamily="18" charset="0"/>
              </a:rPr>
              <a:t> </a:t>
            </a:r>
            <a:endParaRPr lang="es-CO" sz="1600" dirty="0">
              <a:latin typeface="Cambria" panose="02040503050406030204" pitchFamily="18" charset="0"/>
              <a:ea typeface="MS Mincho"/>
              <a:cs typeface="Times New Roman" panose="02020603050405020304" pitchFamily="18" charset="0"/>
            </a:endParaRPr>
          </a:p>
          <a:p>
            <a:pPr algn="just">
              <a:lnSpc>
                <a:spcPct val="115000"/>
              </a:lnSpc>
              <a:spcAft>
                <a:spcPts val="0"/>
              </a:spcAft>
            </a:pPr>
            <a:r>
              <a:rPr lang="es-ES_tradnl" sz="1600" dirty="0">
                <a:latin typeface="Arial" panose="020B0604020202020204" pitchFamily="34" charset="0"/>
                <a:ea typeface="MS Mincho"/>
                <a:cs typeface="Times New Roman" panose="02020603050405020304" pitchFamily="18" charset="0"/>
              </a:rPr>
              <a:t>En caso de requerir mayor claridad, el procedimiento se encuentra descrito en el manual del aplicativo </a:t>
            </a:r>
            <a:r>
              <a:rPr lang="es-ES_tradnl" sz="1600" dirty="0" err="1">
                <a:latin typeface="Arial" panose="020B0604020202020204" pitchFamily="34" charset="0"/>
                <a:ea typeface="MS Mincho"/>
                <a:cs typeface="Times New Roman" panose="02020603050405020304" pitchFamily="18" charset="0"/>
              </a:rPr>
              <a:t>Sivigila</a:t>
            </a:r>
            <a:r>
              <a:rPr lang="es-ES_tradnl" sz="1600" dirty="0">
                <a:latin typeface="Arial" panose="020B0604020202020204" pitchFamily="34" charset="0"/>
                <a:ea typeface="MS Mincho"/>
                <a:cs typeface="Times New Roman" panose="02020603050405020304" pitchFamily="18" charset="0"/>
              </a:rPr>
              <a:t> 2016, pág. 82. </a:t>
            </a:r>
            <a:r>
              <a:rPr lang="en-US" sz="1600" dirty="0">
                <a:latin typeface="Arial" panose="020B0604020202020204" pitchFamily="34" charset="0"/>
                <a:ea typeface="MS Mincho"/>
                <a:cs typeface="Times New Roman" panose="02020603050405020304" pitchFamily="18" charset="0"/>
              </a:rPr>
              <a:t>Link: </a:t>
            </a:r>
            <a:r>
              <a:rPr lang="en-US" sz="1600" u="sng" dirty="0">
                <a:solidFill>
                  <a:srgbClr val="0000FF"/>
                </a:solidFill>
                <a:latin typeface="Arial" panose="020B0604020202020204" pitchFamily="34" charset="0"/>
                <a:ea typeface="MS Mincho"/>
                <a:cs typeface="Times New Roman" panose="02020603050405020304" pitchFamily="18" charset="0"/>
                <a:hlinkClick r:id="rId5"/>
              </a:rPr>
              <a:t>http://www.ins.gov.co/lineas-de-accion/Subdireccion-Vigilancia/sivigila/Documentos%20SIVIGILA/_Manual%20Sivigila%202016.pdf</a:t>
            </a:r>
            <a:r>
              <a:rPr lang="en-US" sz="1600" dirty="0">
                <a:latin typeface="Arial" panose="020B0604020202020204" pitchFamily="34" charset="0"/>
                <a:ea typeface="MS Mincho"/>
                <a:cs typeface="Times New Roman" panose="02020603050405020304" pitchFamily="18" charset="0"/>
              </a:rPr>
              <a:t>. </a:t>
            </a:r>
            <a:endParaRPr lang="es-CO" sz="1600" dirty="0">
              <a:latin typeface="Cambria" panose="02040503050406030204" pitchFamily="18" charset="0"/>
              <a:ea typeface="MS Mincho"/>
              <a:cs typeface="Times New Roman" panose="02020603050405020304" pitchFamily="18" charset="0"/>
            </a:endParaRPr>
          </a:p>
          <a:p>
            <a:pPr algn="just">
              <a:lnSpc>
                <a:spcPct val="115000"/>
              </a:lnSpc>
              <a:spcAft>
                <a:spcPts val="0"/>
              </a:spcAft>
            </a:pPr>
            <a:r>
              <a:rPr lang="en-US" sz="1600" dirty="0">
                <a:latin typeface="Arial" panose="020B0604020202020204" pitchFamily="34" charset="0"/>
                <a:ea typeface="MS Mincho"/>
                <a:cs typeface="Times New Roman" panose="02020603050405020304" pitchFamily="18" charset="0"/>
              </a:rPr>
              <a:t> </a:t>
            </a:r>
            <a:endParaRPr lang="es-CO" sz="1600" dirty="0">
              <a:latin typeface="Cambria" panose="02040503050406030204" pitchFamily="18" charset="0"/>
              <a:ea typeface="MS Mincho"/>
              <a:cs typeface="Times New Roman" panose="02020603050405020304" pitchFamily="18" charset="0"/>
            </a:endParaRPr>
          </a:p>
          <a:p>
            <a:pPr algn="just">
              <a:lnSpc>
                <a:spcPct val="115000"/>
              </a:lnSpc>
              <a:spcAft>
                <a:spcPts val="0"/>
              </a:spcAft>
            </a:pPr>
            <a:r>
              <a:rPr lang="en-US" sz="1600" dirty="0">
                <a:latin typeface="Arial" panose="020B0604020202020204" pitchFamily="34" charset="0"/>
                <a:ea typeface="MS Mincho"/>
                <a:cs typeface="Times New Roman" panose="02020603050405020304" pitchFamily="18" charset="0"/>
              </a:rPr>
              <a:t> </a:t>
            </a:r>
            <a:endParaRPr lang="es-CO" sz="1600" dirty="0">
              <a:effectLst/>
              <a:latin typeface="Cambria" panose="02040503050406030204" pitchFamily="18" charset="0"/>
              <a:ea typeface="MS Mincho"/>
              <a:cs typeface="Times New Roman" panose="02020603050405020304" pitchFamily="18" charset="0"/>
            </a:endParaRPr>
          </a:p>
        </p:txBody>
      </p:sp>
      <p:sp>
        <p:nvSpPr>
          <p:cNvPr id="14" name="Rectángulo 13"/>
          <p:cNvSpPr/>
          <p:nvPr/>
        </p:nvSpPr>
        <p:spPr>
          <a:xfrm>
            <a:off x="3423607" y="292657"/>
            <a:ext cx="4572000" cy="646331"/>
          </a:xfrm>
          <a:prstGeom prst="rect">
            <a:avLst/>
          </a:prstGeom>
        </p:spPr>
        <p:txBody>
          <a:bodyPr>
            <a:spAutoFit/>
          </a:bodyPr>
          <a:lstStyle/>
          <a:p>
            <a:pPr algn="ctr"/>
            <a:r>
              <a:rPr lang="es-CO" dirty="0">
                <a:solidFill>
                  <a:schemeClr val="bg1"/>
                </a:solidFill>
              </a:rPr>
              <a:t>Metodología </a:t>
            </a:r>
            <a:r>
              <a:rPr lang="es-CO" dirty="0" smtClean="0">
                <a:solidFill>
                  <a:schemeClr val="bg1"/>
                </a:solidFill>
              </a:rPr>
              <a:t>para </a:t>
            </a:r>
            <a:r>
              <a:rPr lang="es-CO" dirty="0">
                <a:solidFill>
                  <a:schemeClr val="bg1"/>
                </a:solidFill>
              </a:rPr>
              <a:t>la vigilancia intensificada de lesiones por pólvora</a:t>
            </a:r>
          </a:p>
        </p:txBody>
      </p:sp>
    </p:spTree>
    <p:extLst>
      <p:ext uri="{BB962C8B-B14F-4D97-AF65-F5344CB8AC3E}">
        <p14:creationId xmlns:p14="http://schemas.microsoft.com/office/powerpoint/2010/main" val="692888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redit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63032"/>
            <a:ext cx="9144000" cy="294968"/>
          </a:xfrm>
          <a:prstGeom prst="rect">
            <a:avLst/>
          </a:prstGeom>
        </p:spPr>
      </p:pic>
      <p:pic>
        <p:nvPicPr>
          <p:cNvPr id="3" name="Imagen 2"/>
          <p:cNvPicPr>
            <a:picLocks noChangeAspect="1"/>
          </p:cNvPicPr>
          <p:nvPr/>
        </p:nvPicPr>
        <p:blipFill>
          <a:blip r:embed="rId3"/>
          <a:stretch>
            <a:fillRect/>
          </a:stretch>
        </p:blipFill>
        <p:spPr>
          <a:xfrm>
            <a:off x="3119900" y="221238"/>
            <a:ext cx="6024100" cy="698500"/>
          </a:xfrm>
          <a:prstGeom prst="rect">
            <a:avLst/>
          </a:prstGeom>
        </p:spPr>
      </p:pic>
      <p:pic>
        <p:nvPicPr>
          <p:cNvPr id="2" name="Imagen 1"/>
          <p:cNvPicPr>
            <a:picLocks noChangeAspect="1"/>
          </p:cNvPicPr>
          <p:nvPr/>
        </p:nvPicPr>
        <p:blipFill>
          <a:blip r:embed="rId4"/>
          <a:stretch>
            <a:fillRect/>
          </a:stretch>
        </p:blipFill>
        <p:spPr>
          <a:xfrm>
            <a:off x="188145" y="240488"/>
            <a:ext cx="952500" cy="698500"/>
          </a:xfrm>
          <a:prstGeom prst="rect">
            <a:avLst/>
          </a:prstGeom>
        </p:spPr>
      </p:pic>
      <p:sp>
        <p:nvSpPr>
          <p:cNvPr id="6" name="Rectángulo 5"/>
          <p:cNvSpPr/>
          <p:nvPr/>
        </p:nvSpPr>
        <p:spPr>
          <a:xfrm>
            <a:off x="129942" y="6558961"/>
            <a:ext cx="4572000" cy="287002"/>
          </a:xfrm>
          <a:prstGeom prst="rect">
            <a:avLst/>
          </a:prstGeom>
        </p:spPr>
        <p:txBody>
          <a:bodyPr>
            <a:spAutoFit/>
          </a:bodyPr>
          <a:lstStyle/>
          <a:p>
            <a:pPr algn="just">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Instituto Nacional de Salud, Sivigila, Colombia, </a:t>
            </a:r>
            <a:r>
              <a:rPr lang="es-ES" sz="1100" dirty="0" smtClean="0">
                <a:solidFill>
                  <a:schemeClr val="bg1"/>
                </a:solidFill>
                <a:latin typeface="Arial" panose="020B0604020202020204" pitchFamily="34" charset="0"/>
                <a:ea typeface="Times New Roman" panose="02020603050405020304" pitchFamily="18" charset="0"/>
              </a:rPr>
              <a:t>2013- </a:t>
            </a:r>
            <a:r>
              <a:rPr lang="es-ES" sz="1100" dirty="0">
                <a:solidFill>
                  <a:schemeClr val="bg1"/>
                </a:solidFill>
                <a:latin typeface="Arial" panose="020B0604020202020204" pitchFamily="34" charset="0"/>
                <a:ea typeface="Times New Roman" panose="02020603050405020304" pitchFamily="18" charset="0"/>
              </a:rPr>
              <a:t>2016.</a:t>
            </a:r>
            <a:endParaRPr lang="es-CO" sz="1100" dirty="0">
              <a:solidFill>
                <a:schemeClr val="bg1"/>
              </a:solidFill>
              <a:effectLst/>
              <a:latin typeface="Times New Roman" panose="02020603050405020304" pitchFamily="18" charset="0"/>
              <a:ea typeface="Times New Roman" panose="02020603050405020304" pitchFamily="18" charset="0"/>
            </a:endParaRPr>
          </a:p>
        </p:txBody>
      </p:sp>
      <p:pic>
        <p:nvPicPr>
          <p:cNvPr id="7" name="Imagen 6"/>
          <p:cNvPicPr>
            <a:picLocks noChangeAspect="1"/>
          </p:cNvPicPr>
          <p:nvPr/>
        </p:nvPicPr>
        <p:blipFill>
          <a:blip r:embed="rId5"/>
          <a:stretch>
            <a:fillRect/>
          </a:stretch>
        </p:blipFill>
        <p:spPr>
          <a:xfrm>
            <a:off x="2652" y="1208461"/>
            <a:ext cx="9138696" cy="5211069"/>
          </a:xfrm>
          <a:prstGeom prst="rect">
            <a:avLst/>
          </a:prstGeom>
        </p:spPr>
      </p:pic>
      <p:sp>
        <p:nvSpPr>
          <p:cNvPr id="8" name="Rectángulo 7"/>
          <p:cNvSpPr/>
          <p:nvPr/>
        </p:nvSpPr>
        <p:spPr>
          <a:xfrm>
            <a:off x="3142316" y="162716"/>
            <a:ext cx="6001684" cy="835613"/>
          </a:xfrm>
          <a:prstGeom prst="rect">
            <a:avLst/>
          </a:prstGeom>
        </p:spPr>
        <p:txBody>
          <a:bodyPr wrap="square">
            <a:spAutoFit/>
          </a:bodyPr>
          <a:lstStyle/>
          <a:p>
            <a:pPr algn="ctr">
              <a:lnSpc>
                <a:spcPct val="115000"/>
              </a:lnSpc>
              <a:spcAft>
                <a:spcPts val="0"/>
              </a:spcAft>
            </a:pPr>
            <a:r>
              <a:rPr lang="es-ES" sz="1400" b="1" dirty="0">
                <a:solidFill>
                  <a:schemeClr val="bg1"/>
                </a:solidFill>
                <a:latin typeface="Arial" panose="020B0604020202020204" pitchFamily="34" charset="0"/>
                <a:ea typeface="Times New Roman" panose="02020603050405020304" pitchFamily="18" charset="0"/>
              </a:rPr>
              <a:t>Distribución de las lesiones ocasionadas por pólvora durante la vigilancia intensificada, por fecha de ocurrencia, Colombia, </a:t>
            </a:r>
            <a:r>
              <a:rPr lang="es-ES" sz="1400" b="1" dirty="0" smtClean="0">
                <a:solidFill>
                  <a:schemeClr val="bg1"/>
                </a:solidFill>
                <a:latin typeface="Arial" panose="020B0604020202020204" pitchFamily="34" charset="0"/>
                <a:ea typeface="Times New Roman" panose="02020603050405020304" pitchFamily="18" charset="0"/>
              </a:rPr>
              <a:t>períodos </a:t>
            </a:r>
            <a:r>
              <a:rPr lang="es-ES" sz="1400" b="1" dirty="0">
                <a:solidFill>
                  <a:schemeClr val="bg1"/>
                </a:solidFill>
                <a:latin typeface="Arial" panose="020B0604020202020204" pitchFamily="34" charset="0"/>
                <a:ea typeface="Times New Roman" panose="02020603050405020304" pitchFamily="18" charset="0"/>
              </a:rPr>
              <a:t>2013 al 2016</a:t>
            </a:r>
            <a:endParaRPr lang="es-CO" sz="1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65414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redit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63032"/>
            <a:ext cx="9144000" cy="294968"/>
          </a:xfrm>
          <a:prstGeom prst="rect">
            <a:avLst/>
          </a:prstGeom>
        </p:spPr>
      </p:pic>
      <p:pic>
        <p:nvPicPr>
          <p:cNvPr id="3" name="Imagen 2"/>
          <p:cNvPicPr>
            <a:picLocks noChangeAspect="1"/>
          </p:cNvPicPr>
          <p:nvPr/>
        </p:nvPicPr>
        <p:blipFill>
          <a:blip r:embed="rId3"/>
          <a:stretch>
            <a:fillRect/>
          </a:stretch>
        </p:blipFill>
        <p:spPr>
          <a:xfrm>
            <a:off x="3119900" y="180991"/>
            <a:ext cx="6024100" cy="698500"/>
          </a:xfrm>
          <a:prstGeom prst="rect">
            <a:avLst/>
          </a:prstGeom>
        </p:spPr>
      </p:pic>
      <p:pic>
        <p:nvPicPr>
          <p:cNvPr id="2" name="Imagen 1"/>
          <p:cNvPicPr>
            <a:picLocks noChangeAspect="1"/>
          </p:cNvPicPr>
          <p:nvPr/>
        </p:nvPicPr>
        <p:blipFill>
          <a:blip r:embed="rId4"/>
          <a:stretch>
            <a:fillRect/>
          </a:stretch>
        </p:blipFill>
        <p:spPr>
          <a:xfrm>
            <a:off x="188145" y="240488"/>
            <a:ext cx="952500" cy="698500"/>
          </a:xfrm>
          <a:prstGeom prst="rect">
            <a:avLst/>
          </a:prstGeom>
        </p:spPr>
      </p:pic>
      <p:sp>
        <p:nvSpPr>
          <p:cNvPr id="4" name="Rectángulo 3"/>
          <p:cNvSpPr/>
          <p:nvPr/>
        </p:nvSpPr>
        <p:spPr>
          <a:xfrm>
            <a:off x="3423607" y="370532"/>
            <a:ext cx="5439102" cy="707886"/>
          </a:xfrm>
          <a:prstGeom prst="rect">
            <a:avLst/>
          </a:prstGeom>
        </p:spPr>
        <p:txBody>
          <a:bodyPr wrap="square">
            <a:spAutoFit/>
          </a:bodyPr>
          <a:lstStyle/>
          <a:p>
            <a:endParaRPr lang="es-CO" sz="2000" b="1" dirty="0" smtClean="0">
              <a:solidFill>
                <a:srgbClr val="FFFFFF"/>
              </a:solidFill>
              <a:latin typeface="Garamond" panose="02020404030301010803" pitchFamily="18" charset="0"/>
            </a:endParaRPr>
          </a:p>
          <a:p>
            <a:endParaRPr lang="es-CO" sz="2000" dirty="0">
              <a:solidFill>
                <a:srgbClr val="7F7F7F"/>
              </a:solidFill>
              <a:latin typeface="Garamond" panose="02020404030301010803" pitchFamily="18" charset="0"/>
            </a:endParaRPr>
          </a:p>
        </p:txBody>
      </p:sp>
      <p:sp>
        <p:nvSpPr>
          <p:cNvPr id="7" name="Rectángulo 6"/>
          <p:cNvSpPr/>
          <p:nvPr/>
        </p:nvSpPr>
        <p:spPr>
          <a:xfrm>
            <a:off x="115502" y="5834421"/>
            <a:ext cx="6968692" cy="481670"/>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Departamento Administrativo Nacional de Estadística – DANE.</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9" name="Rectángulo 8"/>
          <p:cNvSpPr/>
          <p:nvPr/>
        </p:nvSpPr>
        <p:spPr>
          <a:xfrm>
            <a:off x="3675888" y="211322"/>
            <a:ext cx="4572000" cy="646331"/>
          </a:xfrm>
          <a:prstGeom prst="rect">
            <a:avLst/>
          </a:prstGeom>
        </p:spPr>
        <p:txBody>
          <a:bodyPr>
            <a:spAutoFit/>
          </a:bodyPr>
          <a:lstStyle/>
          <a:p>
            <a:pPr lvl="0" algn="ctr"/>
            <a:r>
              <a:rPr lang="es-CO" dirty="0">
                <a:solidFill>
                  <a:prstClr val="white"/>
                </a:solidFill>
              </a:rPr>
              <a:t>Metodología para la vigilancia intensificada de lesiones por pólvora</a:t>
            </a:r>
          </a:p>
        </p:txBody>
      </p:sp>
      <p:sp>
        <p:nvSpPr>
          <p:cNvPr id="11" name="Rectángulo 10"/>
          <p:cNvSpPr/>
          <p:nvPr/>
        </p:nvSpPr>
        <p:spPr>
          <a:xfrm>
            <a:off x="301752" y="1907068"/>
            <a:ext cx="8560957" cy="2959272"/>
          </a:xfrm>
          <a:prstGeom prst="rect">
            <a:avLst/>
          </a:prstGeom>
        </p:spPr>
        <p:txBody>
          <a:bodyPr wrap="square">
            <a:spAutoFit/>
          </a:bodyPr>
          <a:lstStyle/>
          <a:p>
            <a:pPr algn="just">
              <a:lnSpc>
                <a:spcPct val="115000"/>
              </a:lnSpc>
              <a:spcAft>
                <a:spcPts val="0"/>
              </a:spcAft>
            </a:pPr>
            <a:r>
              <a:rPr lang="es-ES_tradnl" b="1" u="sng" dirty="0">
                <a:latin typeface="Arial" panose="020B0604020202020204" pitchFamily="34" charset="0"/>
                <a:ea typeface="MS Mincho"/>
                <a:cs typeface="Times New Roman" panose="02020603050405020304" pitchFamily="18" charset="0"/>
              </a:rPr>
              <a:t>El diligenciamiento de la ficha debe ser completo para los datos básicos y complementarios.</a:t>
            </a:r>
            <a:endParaRPr lang="es-CO" sz="2000" u="sng" dirty="0">
              <a:latin typeface="Cambria" panose="02040503050406030204" pitchFamily="18" charset="0"/>
              <a:ea typeface="MS Mincho"/>
              <a:cs typeface="Times New Roman" panose="02020603050405020304" pitchFamily="18" charset="0"/>
            </a:endParaRPr>
          </a:p>
          <a:p>
            <a:pPr algn="just">
              <a:lnSpc>
                <a:spcPct val="115000"/>
              </a:lnSpc>
              <a:spcAft>
                <a:spcPts val="0"/>
              </a:spcAft>
            </a:pPr>
            <a:r>
              <a:rPr lang="es-ES_tradnl" b="1" dirty="0">
                <a:latin typeface="Arial" panose="020B0604020202020204" pitchFamily="34" charset="0"/>
                <a:ea typeface="MS Mincho"/>
                <a:cs typeface="Times New Roman" panose="02020603050405020304" pitchFamily="18" charset="0"/>
              </a:rPr>
              <a:t> </a:t>
            </a:r>
            <a:endParaRPr lang="es-CO" sz="2000" dirty="0">
              <a:latin typeface="Cambria" panose="02040503050406030204" pitchFamily="18" charset="0"/>
              <a:ea typeface="MS Mincho"/>
              <a:cs typeface="Times New Roman" panose="02020603050405020304" pitchFamily="18" charset="0"/>
            </a:endParaRPr>
          </a:p>
          <a:p>
            <a:pPr algn="just">
              <a:lnSpc>
                <a:spcPct val="115000"/>
              </a:lnSpc>
              <a:spcAft>
                <a:spcPts val="0"/>
              </a:spcAft>
            </a:pPr>
            <a:r>
              <a:rPr lang="es-ES_tradnl" dirty="0">
                <a:latin typeface="Arial" panose="020B0604020202020204" pitchFamily="34" charset="0"/>
                <a:ea typeface="MS Mincho"/>
                <a:cs typeface="Times New Roman" panose="02020603050405020304" pitchFamily="18" charset="0"/>
              </a:rPr>
              <a:t>Los archivos planos deberán ser enviados al INS a través de los siguientes mecanismos: 1) cargue al portal </a:t>
            </a:r>
            <a:r>
              <a:rPr lang="es-ES_tradnl" dirty="0" err="1">
                <a:latin typeface="Arial" panose="020B0604020202020204" pitchFamily="34" charset="0"/>
                <a:ea typeface="MS Mincho"/>
                <a:cs typeface="Times New Roman" panose="02020603050405020304" pitchFamily="18" charset="0"/>
              </a:rPr>
              <a:t>Sivigila</a:t>
            </a:r>
            <a:r>
              <a:rPr lang="es-ES_tradnl" dirty="0">
                <a:latin typeface="Arial" panose="020B0604020202020204" pitchFamily="34" charset="0"/>
                <a:ea typeface="MS Mincho"/>
                <a:cs typeface="Times New Roman" panose="02020603050405020304" pitchFamily="18" charset="0"/>
              </a:rPr>
              <a:t> por la opción “cargue de notificación inmediata”, 2) envío de los archivos planos al correo electrónico </a:t>
            </a:r>
            <a:r>
              <a:rPr lang="es-ES_tradnl" u="sng" dirty="0">
                <a:solidFill>
                  <a:srgbClr val="0000FF"/>
                </a:solidFill>
                <a:latin typeface="Arial" panose="020B0604020202020204" pitchFamily="34" charset="0"/>
                <a:ea typeface="MS Mincho"/>
                <a:cs typeface="Times New Roman" panose="02020603050405020304" pitchFamily="18" charset="0"/>
                <a:hlinkClick r:id="rId5"/>
              </a:rPr>
              <a:t>ins.sivigila@gmail.com</a:t>
            </a:r>
            <a:r>
              <a:rPr lang="es-ES_tradnl" dirty="0">
                <a:latin typeface="Arial" panose="020B0604020202020204" pitchFamily="34" charset="0"/>
                <a:ea typeface="MS Mincho"/>
                <a:cs typeface="Times New Roman" panose="02020603050405020304" pitchFamily="18" charset="0"/>
              </a:rPr>
              <a:t>. 3) Este reporte</a:t>
            </a:r>
            <a:r>
              <a:rPr lang="es-ES_tradnl" i="1" dirty="0">
                <a:latin typeface="Arial" panose="020B0604020202020204" pitchFamily="34" charset="0"/>
                <a:ea typeface="MS Mincho"/>
                <a:cs typeface="Times New Roman" panose="02020603050405020304" pitchFamily="18" charset="0"/>
              </a:rPr>
              <a:t> </a:t>
            </a:r>
            <a:r>
              <a:rPr lang="es-ES_tradnl" dirty="0">
                <a:latin typeface="Arial" panose="020B0604020202020204" pitchFamily="34" charset="0"/>
                <a:ea typeface="MS Mincho"/>
                <a:cs typeface="Times New Roman" panose="02020603050405020304" pitchFamily="18" charset="0"/>
              </a:rPr>
              <a:t>no exime a la entidad territorial de completar los datos de cada caso y realizar los ajustes de la notificación rutinaria semanal.</a:t>
            </a:r>
            <a:endParaRPr lang="es-CO" sz="2000" dirty="0">
              <a:effectLst/>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41884235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redit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63032"/>
            <a:ext cx="9144000" cy="294968"/>
          </a:xfrm>
          <a:prstGeom prst="rect">
            <a:avLst/>
          </a:prstGeom>
        </p:spPr>
      </p:pic>
      <p:pic>
        <p:nvPicPr>
          <p:cNvPr id="3" name="Imagen 2"/>
          <p:cNvPicPr>
            <a:picLocks noChangeAspect="1"/>
          </p:cNvPicPr>
          <p:nvPr/>
        </p:nvPicPr>
        <p:blipFill>
          <a:blip r:embed="rId3"/>
          <a:stretch>
            <a:fillRect/>
          </a:stretch>
        </p:blipFill>
        <p:spPr>
          <a:xfrm>
            <a:off x="3119900" y="180991"/>
            <a:ext cx="6024100" cy="698500"/>
          </a:xfrm>
          <a:prstGeom prst="rect">
            <a:avLst/>
          </a:prstGeom>
        </p:spPr>
      </p:pic>
      <p:pic>
        <p:nvPicPr>
          <p:cNvPr id="2" name="Imagen 1"/>
          <p:cNvPicPr>
            <a:picLocks noChangeAspect="1"/>
          </p:cNvPicPr>
          <p:nvPr/>
        </p:nvPicPr>
        <p:blipFill>
          <a:blip r:embed="rId4"/>
          <a:stretch>
            <a:fillRect/>
          </a:stretch>
        </p:blipFill>
        <p:spPr>
          <a:xfrm>
            <a:off x="188145" y="240488"/>
            <a:ext cx="952500" cy="698500"/>
          </a:xfrm>
          <a:prstGeom prst="rect">
            <a:avLst/>
          </a:prstGeom>
        </p:spPr>
      </p:pic>
      <p:sp>
        <p:nvSpPr>
          <p:cNvPr id="4" name="Rectángulo 3"/>
          <p:cNvSpPr/>
          <p:nvPr/>
        </p:nvSpPr>
        <p:spPr>
          <a:xfrm>
            <a:off x="3423607" y="370532"/>
            <a:ext cx="5439102" cy="707886"/>
          </a:xfrm>
          <a:prstGeom prst="rect">
            <a:avLst/>
          </a:prstGeom>
        </p:spPr>
        <p:txBody>
          <a:bodyPr wrap="square">
            <a:spAutoFit/>
          </a:bodyPr>
          <a:lstStyle/>
          <a:p>
            <a:endParaRPr lang="es-CO" sz="2000" b="1" dirty="0" smtClean="0">
              <a:solidFill>
                <a:srgbClr val="FFFFFF"/>
              </a:solidFill>
              <a:latin typeface="Garamond" panose="02020404030301010803" pitchFamily="18" charset="0"/>
            </a:endParaRPr>
          </a:p>
          <a:p>
            <a:endParaRPr lang="es-CO" sz="2000" dirty="0">
              <a:solidFill>
                <a:srgbClr val="7F7F7F"/>
              </a:solidFill>
              <a:latin typeface="Garamond" panose="02020404030301010803" pitchFamily="18" charset="0"/>
            </a:endParaRPr>
          </a:p>
        </p:txBody>
      </p:sp>
      <p:sp>
        <p:nvSpPr>
          <p:cNvPr id="7" name="Rectángulo 6"/>
          <p:cNvSpPr/>
          <p:nvPr/>
        </p:nvSpPr>
        <p:spPr>
          <a:xfrm>
            <a:off x="115502" y="5834421"/>
            <a:ext cx="6968692" cy="481670"/>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Departamento Administrativo Nacional de Estadística – DANE.</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9" name="Rectángulo 8"/>
          <p:cNvSpPr/>
          <p:nvPr/>
        </p:nvSpPr>
        <p:spPr>
          <a:xfrm>
            <a:off x="3675888" y="211322"/>
            <a:ext cx="4572000" cy="646331"/>
          </a:xfrm>
          <a:prstGeom prst="rect">
            <a:avLst/>
          </a:prstGeom>
        </p:spPr>
        <p:txBody>
          <a:bodyPr>
            <a:spAutoFit/>
          </a:bodyPr>
          <a:lstStyle/>
          <a:p>
            <a:pPr lvl="0" algn="ctr"/>
            <a:r>
              <a:rPr lang="es-CO" dirty="0">
                <a:solidFill>
                  <a:prstClr val="white"/>
                </a:solidFill>
              </a:rPr>
              <a:t>Metodología para la vigilancia intensificada de lesiones por pólvora</a:t>
            </a:r>
          </a:p>
        </p:txBody>
      </p:sp>
      <p:sp>
        <p:nvSpPr>
          <p:cNvPr id="6" name="Rectángulo 5"/>
          <p:cNvSpPr/>
          <p:nvPr/>
        </p:nvSpPr>
        <p:spPr>
          <a:xfrm>
            <a:off x="164592" y="1062670"/>
            <a:ext cx="8814816" cy="1366528"/>
          </a:xfrm>
          <a:prstGeom prst="rect">
            <a:avLst/>
          </a:prstGeom>
        </p:spPr>
        <p:txBody>
          <a:bodyPr wrap="square">
            <a:spAutoFit/>
          </a:bodyPr>
          <a:lstStyle/>
          <a:p>
            <a:pPr indent="449580" algn="just">
              <a:lnSpc>
                <a:spcPct val="115000"/>
              </a:lnSpc>
              <a:spcAft>
                <a:spcPts val="0"/>
              </a:spcAft>
            </a:pPr>
            <a:r>
              <a:rPr lang="es-ES_tradnl" b="1" u="sng" dirty="0">
                <a:latin typeface="Arial" panose="020B0604020202020204" pitchFamily="34" charset="0"/>
                <a:ea typeface="MS Mincho"/>
                <a:cs typeface="Times New Roman" panose="02020603050405020304" pitchFamily="18" charset="0"/>
              </a:rPr>
              <a:t>Notificación negativa</a:t>
            </a:r>
            <a:endParaRPr lang="es-CO" sz="2000" u="sng" dirty="0">
              <a:latin typeface="Cambria" panose="02040503050406030204" pitchFamily="18" charset="0"/>
              <a:ea typeface="MS Mincho"/>
              <a:cs typeface="Times New Roman" panose="02020603050405020304" pitchFamily="18" charset="0"/>
            </a:endParaRPr>
          </a:p>
          <a:p>
            <a:pPr indent="449580" algn="just">
              <a:lnSpc>
                <a:spcPct val="115000"/>
              </a:lnSpc>
              <a:spcAft>
                <a:spcPts val="0"/>
              </a:spcAft>
            </a:pPr>
            <a:r>
              <a:rPr lang="es-ES_tradnl" dirty="0">
                <a:latin typeface="Arial" panose="020B0604020202020204" pitchFamily="34" charset="0"/>
                <a:ea typeface="MS Mincho"/>
                <a:cs typeface="Times New Roman" panose="02020603050405020304" pitchFamily="18" charset="0"/>
              </a:rPr>
              <a:t> </a:t>
            </a:r>
            <a:endParaRPr lang="es-CO" sz="2000" dirty="0">
              <a:latin typeface="Cambria" panose="02040503050406030204" pitchFamily="18" charset="0"/>
              <a:ea typeface="MS Mincho"/>
              <a:cs typeface="Times New Roman" panose="02020603050405020304" pitchFamily="18" charset="0"/>
            </a:endParaRPr>
          </a:p>
          <a:p>
            <a:pPr algn="just">
              <a:lnSpc>
                <a:spcPct val="115000"/>
              </a:lnSpc>
              <a:spcAft>
                <a:spcPts val="0"/>
              </a:spcAft>
            </a:pPr>
            <a:r>
              <a:rPr lang="es-ES_tradnl" dirty="0">
                <a:latin typeface="Arial" panose="020B0604020202020204" pitchFamily="34" charset="0"/>
                <a:ea typeface="MS Mincho"/>
                <a:cs typeface="Times New Roman" panose="02020603050405020304" pitchFamily="18" charset="0"/>
              </a:rPr>
              <a:t>La notificación negativa diaria de lesiones por pólvora se hará a través del portal </a:t>
            </a:r>
            <a:r>
              <a:rPr lang="es-ES_tradnl" dirty="0" err="1">
                <a:latin typeface="Arial" panose="020B0604020202020204" pitchFamily="34" charset="0"/>
                <a:ea typeface="MS Mincho"/>
                <a:cs typeface="Times New Roman" panose="02020603050405020304" pitchFamily="18" charset="0"/>
              </a:rPr>
              <a:t>Sivigila</a:t>
            </a:r>
            <a:r>
              <a:rPr lang="es-ES_tradnl" dirty="0">
                <a:latin typeface="Arial" panose="020B0604020202020204" pitchFamily="34" charset="0"/>
                <a:ea typeface="MS Mincho"/>
                <a:cs typeface="Times New Roman" panose="02020603050405020304" pitchFamily="18" charset="0"/>
              </a:rPr>
              <a:t> antes de las 9:00 horas. </a:t>
            </a:r>
            <a:endParaRPr lang="es-CO" sz="2000" dirty="0">
              <a:effectLst/>
              <a:latin typeface="Cambria" panose="02040503050406030204" pitchFamily="18" charset="0"/>
              <a:ea typeface="MS Mincho"/>
              <a:cs typeface="Times New Roman" panose="02020603050405020304" pitchFamily="18" charset="0"/>
            </a:endParaRPr>
          </a:p>
        </p:txBody>
      </p:sp>
      <p:pic>
        <p:nvPicPr>
          <p:cNvPr id="10" name="Picture 2"/>
          <p:cNvPicPr/>
          <p:nvPr/>
        </p:nvPicPr>
        <p:blipFill rotWithShape="1">
          <a:blip r:embed="rId5">
            <a:extLst>
              <a:ext uri="{28A0092B-C50C-407E-A947-70E740481C1C}">
                <a14:useLocalDpi xmlns:a14="http://schemas.microsoft.com/office/drawing/2010/main" val="0"/>
              </a:ext>
            </a:extLst>
          </a:blip>
          <a:srcRect l="51758" t="6990" b="6483"/>
          <a:stretch/>
        </p:blipFill>
        <p:spPr bwMode="auto">
          <a:xfrm>
            <a:off x="292608" y="2503854"/>
            <a:ext cx="8570101" cy="3640914"/>
          </a:xfrm>
          <a:prstGeom prst="rect">
            <a:avLst/>
          </a:prstGeom>
          <a:noFill/>
          <a:ln>
            <a:noFill/>
          </a:ln>
          <a:effectLst/>
          <a:extLst/>
        </p:spPr>
      </p:pic>
    </p:spTree>
    <p:extLst>
      <p:ext uri="{BB962C8B-B14F-4D97-AF65-F5344CB8AC3E}">
        <p14:creationId xmlns:p14="http://schemas.microsoft.com/office/powerpoint/2010/main" val="42544090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redit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63032"/>
            <a:ext cx="9144000" cy="294968"/>
          </a:xfrm>
          <a:prstGeom prst="rect">
            <a:avLst/>
          </a:prstGeom>
        </p:spPr>
      </p:pic>
      <p:pic>
        <p:nvPicPr>
          <p:cNvPr id="3" name="Imagen 2"/>
          <p:cNvPicPr>
            <a:picLocks noChangeAspect="1"/>
          </p:cNvPicPr>
          <p:nvPr/>
        </p:nvPicPr>
        <p:blipFill>
          <a:blip r:embed="rId3"/>
          <a:stretch>
            <a:fillRect/>
          </a:stretch>
        </p:blipFill>
        <p:spPr>
          <a:xfrm>
            <a:off x="3119900" y="180991"/>
            <a:ext cx="6024100" cy="698500"/>
          </a:xfrm>
          <a:prstGeom prst="rect">
            <a:avLst/>
          </a:prstGeom>
        </p:spPr>
      </p:pic>
      <p:pic>
        <p:nvPicPr>
          <p:cNvPr id="2" name="Imagen 1"/>
          <p:cNvPicPr>
            <a:picLocks noChangeAspect="1"/>
          </p:cNvPicPr>
          <p:nvPr/>
        </p:nvPicPr>
        <p:blipFill>
          <a:blip r:embed="rId4"/>
          <a:stretch>
            <a:fillRect/>
          </a:stretch>
        </p:blipFill>
        <p:spPr>
          <a:xfrm>
            <a:off x="188145" y="240488"/>
            <a:ext cx="952500" cy="698500"/>
          </a:xfrm>
          <a:prstGeom prst="rect">
            <a:avLst/>
          </a:prstGeom>
        </p:spPr>
      </p:pic>
      <p:sp>
        <p:nvSpPr>
          <p:cNvPr id="4" name="Rectángulo 3"/>
          <p:cNvSpPr/>
          <p:nvPr/>
        </p:nvSpPr>
        <p:spPr>
          <a:xfrm>
            <a:off x="3423607" y="370532"/>
            <a:ext cx="5439102" cy="707886"/>
          </a:xfrm>
          <a:prstGeom prst="rect">
            <a:avLst/>
          </a:prstGeom>
        </p:spPr>
        <p:txBody>
          <a:bodyPr wrap="square">
            <a:spAutoFit/>
          </a:bodyPr>
          <a:lstStyle/>
          <a:p>
            <a:endParaRPr lang="es-CO" sz="2000" b="1" dirty="0" smtClean="0">
              <a:solidFill>
                <a:srgbClr val="FFFFFF"/>
              </a:solidFill>
              <a:latin typeface="Garamond" panose="02020404030301010803" pitchFamily="18" charset="0"/>
            </a:endParaRPr>
          </a:p>
          <a:p>
            <a:endParaRPr lang="es-CO" sz="2000" dirty="0">
              <a:solidFill>
                <a:srgbClr val="7F7F7F"/>
              </a:solidFill>
              <a:latin typeface="Garamond" panose="02020404030301010803" pitchFamily="18" charset="0"/>
            </a:endParaRPr>
          </a:p>
        </p:txBody>
      </p:sp>
      <p:sp>
        <p:nvSpPr>
          <p:cNvPr id="7" name="Rectángulo 6"/>
          <p:cNvSpPr/>
          <p:nvPr/>
        </p:nvSpPr>
        <p:spPr>
          <a:xfrm>
            <a:off x="115502" y="5834421"/>
            <a:ext cx="6968692" cy="481670"/>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Departamento Administrativo Nacional de Estadística – DANE.</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9" name="Rectángulo 8"/>
          <p:cNvSpPr/>
          <p:nvPr/>
        </p:nvSpPr>
        <p:spPr>
          <a:xfrm>
            <a:off x="3675888" y="211322"/>
            <a:ext cx="4572000" cy="646331"/>
          </a:xfrm>
          <a:prstGeom prst="rect">
            <a:avLst/>
          </a:prstGeom>
        </p:spPr>
        <p:txBody>
          <a:bodyPr>
            <a:spAutoFit/>
          </a:bodyPr>
          <a:lstStyle/>
          <a:p>
            <a:pPr lvl="0" algn="ctr"/>
            <a:r>
              <a:rPr lang="es-CO" dirty="0">
                <a:solidFill>
                  <a:prstClr val="white"/>
                </a:solidFill>
              </a:rPr>
              <a:t>Metodología para la vigilancia intensificada de lesiones por pólvora</a:t>
            </a:r>
          </a:p>
        </p:txBody>
      </p:sp>
      <p:sp>
        <p:nvSpPr>
          <p:cNvPr id="6" name="Rectángulo 5"/>
          <p:cNvSpPr/>
          <p:nvPr/>
        </p:nvSpPr>
        <p:spPr>
          <a:xfrm>
            <a:off x="188145" y="1185929"/>
            <a:ext cx="3890079" cy="410882"/>
          </a:xfrm>
          <a:prstGeom prst="rect">
            <a:avLst/>
          </a:prstGeom>
        </p:spPr>
        <p:txBody>
          <a:bodyPr wrap="square">
            <a:spAutoFit/>
          </a:bodyPr>
          <a:lstStyle/>
          <a:p>
            <a:pPr indent="449580" algn="just">
              <a:lnSpc>
                <a:spcPct val="115000"/>
              </a:lnSpc>
              <a:spcAft>
                <a:spcPts val="0"/>
              </a:spcAft>
            </a:pPr>
            <a:r>
              <a:rPr lang="es-ES_tradnl" b="1" u="sng" dirty="0">
                <a:latin typeface="Arial" panose="020B0604020202020204" pitchFamily="34" charset="0"/>
                <a:ea typeface="MS Mincho"/>
                <a:cs typeface="Times New Roman" panose="02020603050405020304" pitchFamily="18" charset="0"/>
              </a:rPr>
              <a:t>Notificación negativa</a:t>
            </a:r>
            <a:endParaRPr lang="es-CO" sz="2000" u="sng" dirty="0">
              <a:latin typeface="Cambria" panose="02040503050406030204" pitchFamily="18" charset="0"/>
              <a:ea typeface="MS Mincho"/>
              <a:cs typeface="Times New Roman" panose="02020603050405020304" pitchFamily="18" charset="0"/>
            </a:endParaRPr>
          </a:p>
        </p:txBody>
      </p:sp>
      <p:pic>
        <p:nvPicPr>
          <p:cNvPr id="10" name="Picture 2"/>
          <p:cNvPicPr/>
          <p:nvPr/>
        </p:nvPicPr>
        <p:blipFill rotWithShape="1">
          <a:blip r:embed="rId5">
            <a:extLst>
              <a:ext uri="{28A0092B-C50C-407E-A947-70E740481C1C}">
                <a14:useLocalDpi xmlns:a14="http://schemas.microsoft.com/office/drawing/2010/main" val="0"/>
              </a:ext>
            </a:extLst>
          </a:blip>
          <a:srcRect l="52066" t="6551" b="18387"/>
          <a:stretch/>
        </p:blipFill>
        <p:spPr bwMode="auto">
          <a:xfrm>
            <a:off x="466344" y="1704322"/>
            <a:ext cx="8396365" cy="4431302"/>
          </a:xfrm>
          <a:prstGeom prst="rect">
            <a:avLst/>
          </a:prstGeom>
          <a:noFill/>
          <a:ln>
            <a:noFill/>
          </a:ln>
          <a:effectLst/>
          <a:extLst/>
        </p:spPr>
      </p:pic>
    </p:spTree>
    <p:extLst>
      <p:ext uri="{BB962C8B-B14F-4D97-AF65-F5344CB8AC3E}">
        <p14:creationId xmlns:p14="http://schemas.microsoft.com/office/powerpoint/2010/main" val="31884569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redit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63032"/>
            <a:ext cx="9144000" cy="294968"/>
          </a:xfrm>
          <a:prstGeom prst="rect">
            <a:avLst/>
          </a:prstGeom>
        </p:spPr>
      </p:pic>
      <p:pic>
        <p:nvPicPr>
          <p:cNvPr id="3" name="Imagen 2"/>
          <p:cNvPicPr>
            <a:picLocks noChangeAspect="1"/>
          </p:cNvPicPr>
          <p:nvPr/>
        </p:nvPicPr>
        <p:blipFill>
          <a:blip r:embed="rId3"/>
          <a:stretch>
            <a:fillRect/>
          </a:stretch>
        </p:blipFill>
        <p:spPr>
          <a:xfrm>
            <a:off x="3119900" y="180991"/>
            <a:ext cx="6024100" cy="698500"/>
          </a:xfrm>
          <a:prstGeom prst="rect">
            <a:avLst/>
          </a:prstGeom>
        </p:spPr>
      </p:pic>
      <p:pic>
        <p:nvPicPr>
          <p:cNvPr id="2" name="Imagen 1"/>
          <p:cNvPicPr>
            <a:picLocks noChangeAspect="1"/>
          </p:cNvPicPr>
          <p:nvPr/>
        </p:nvPicPr>
        <p:blipFill>
          <a:blip r:embed="rId4"/>
          <a:stretch>
            <a:fillRect/>
          </a:stretch>
        </p:blipFill>
        <p:spPr>
          <a:xfrm>
            <a:off x="188145" y="240488"/>
            <a:ext cx="952500" cy="698500"/>
          </a:xfrm>
          <a:prstGeom prst="rect">
            <a:avLst/>
          </a:prstGeom>
        </p:spPr>
      </p:pic>
      <p:sp>
        <p:nvSpPr>
          <p:cNvPr id="4" name="Rectángulo 3"/>
          <p:cNvSpPr/>
          <p:nvPr/>
        </p:nvSpPr>
        <p:spPr>
          <a:xfrm>
            <a:off x="3423607" y="370532"/>
            <a:ext cx="5439102" cy="707886"/>
          </a:xfrm>
          <a:prstGeom prst="rect">
            <a:avLst/>
          </a:prstGeom>
        </p:spPr>
        <p:txBody>
          <a:bodyPr wrap="square">
            <a:spAutoFit/>
          </a:bodyPr>
          <a:lstStyle/>
          <a:p>
            <a:endParaRPr lang="es-CO" sz="2000" b="1" dirty="0" smtClean="0">
              <a:solidFill>
                <a:srgbClr val="FFFFFF"/>
              </a:solidFill>
              <a:latin typeface="Garamond" panose="02020404030301010803" pitchFamily="18" charset="0"/>
            </a:endParaRPr>
          </a:p>
          <a:p>
            <a:endParaRPr lang="es-CO" sz="2000" dirty="0">
              <a:solidFill>
                <a:srgbClr val="7F7F7F"/>
              </a:solidFill>
              <a:latin typeface="Garamond" panose="02020404030301010803" pitchFamily="18" charset="0"/>
            </a:endParaRPr>
          </a:p>
        </p:txBody>
      </p:sp>
      <p:sp>
        <p:nvSpPr>
          <p:cNvPr id="7" name="Rectángulo 6"/>
          <p:cNvSpPr/>
          <p:nvPr/>
        </p:nvSpPr>
        <p:spPr>
          <a:xfrm>
            <a:off x="115502" y="5834421"/>
            <a:ext cx="6968692" cy="481670"/>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Departamento Administrativo Nacional de Estadística – DANE.</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9" name="Rectángulo 8"/>
          <p:cNvSpPr/>
          <p:nvPr/>
        </p:nvSpPr>
        <p:spPr>
          <a:xfrm>
            <a:off x="3675888" y="211322"/>
            <a:ext cx="4572000" cy="646331"/>
          </a:xfrm>
          <a:prstGeom prst="rect">
            <a:avLst/>
          </a:prstGeom>
        </p:spPr>
        <p:txBody>
          <a:bodyPr>
            <a:spAutoFit/>
          </a:bodyPr>
          <a:lstStyle/>
          <a:p>
            <a:pPr lvl="0" algn="ctr"/>
            <a:r>
              <a:rPr lang="es-CO" dirty="0">
                <a:solidFill>
                  <a:prstClr val="white"/>
                </a:solidFill>
              </a:rPr>
              <a:t>Metodología para la vigilancia intensificada de lesiones por pólvora</a:t>
            </a:r>
          </a:p>
        </p:txBody>
      </p:sp>
      <p:sp>
        <p:nvSpPr>
          <p:cNvPr id="6" name="Rectángulo 5"/>
          <p:cNvSpPr/>
          <p:nvPr/>
        </p:nvSpPr>
        <p:spPr>
          <a:xfrm>
            <a:off x="411480" y="1790090"/>
            <a:ext cx="8046720" cy="2003625"/>
          </a:xfrm>
          <a:prstGeom prst="rect">
            <a:avLst/>
          </a:prstGeom>
        </p:spPr>
        <p:txBody>
          <a:bodyPr wrap="square">
            <a:spAutoFit/>
          </a:bodyPr>
          <a:lstStyle/>
          <a:p>
            <a:pPr algn="just">
              <a:lnSpc>
                <a:spcPct val="115000"/>
              </a:lnSpc>
              <a:spcAft>
                <a:spcPts val="0"/>
              </a:spcAft>
            </a:pPr>
            <a:r>
              <a:rPr lang="es-ES_tradnl" b="1" u="sng" dirty="0">
                <a:latin typeface="Arial" panose="020B0604020202020204" pitchFamily="34" charset="0"/>
                <a:ea typeface="MS Mincho"/>
                <a:cs typeface="Times New Roman" panose="02020603050405020304" pitchFamily="18" charset="0"/>
              </a:rPr>
              <a:t>Consolidación de información y depuración de bases de datos</a:t>
            </a:r>
            <a:endParaRPr lang="es-CO" sz="2000" u="sng" dirty="0">
              <a:latin typeface="Cambria" panose="02040503050406030204" pitchFamily="18" charset="0"/>
              <a:ea typeface="MS Mincho"/>
              <a:cs typeface="Times New Roman" panose="02020603050405020304" pitchFamily="18" charset="0"/>
            </a:endParaRPr>
          </a:p>
          <a:p>
            <a:pPr algn="just">
              <a:lnSpc>
                <a:spcPct val="115000"/>
              </a:lnSpc>
              <a:spcAft>
                <a:spcPts val="0"/>
              </a:spcAft>
            </a:pPr>
            <a:r>
              <a:rPr lang="es-ES_tradnl" dirty="0">
                <a:latin typeface="Arial" panose="020B0604020202020204" pitchFamily="34" charset="0"/>
                <a:ea typeface="MS Mincho"/>
                <a:cs typeface="Times New Roman" panose="02020603050405020304" pitchFamily="18" charset="0"/>
              </a:rPr>
              <a:t> </a:t>
            </a:r>
            <a:endParaRPr lang="es-CO" sz="2000" dirty="0">
              <a:latin typeface="Cambria" panose="02040503050406030204" pitchFamily="18" charset="0"/>
              <a:ea typeface="MS Mincho"/>
              <a:cs typeface="Times New Roman" panose="02020603050405020304" pitchFamily="18" charset="0"/>
            </a:endParaRPr>
          </a:p>
          <a:p>
            <a:pPr algn="just">
              <a:lnSpc>
                <a:spcPct val="115000"/>
              </a:lnSpc>
              <a:spcAft>
                <a:spcPts val="0"/>
              </a:spcAft>
            </a:pPr>
            <a:r>
              <a:rPr lang="es-ES_tradnl" dirty="0">
                <a:latin typeface="Arial" panose="020B0604020202020204" pitchFamily="34" charset="0"/>
                <a:ea typeface="MS Mincho"/>
                <a:cs typeface="Times New Roman" panose="02020603050405020304" pitchFamily="18" charset="0"/>
              </a:rPr>
              <a:t>La base de datos obtenida a partir de esta notificación por cada UND deberá  ser consolidada y depurada diariamente hasta la hora de corte, antes del reporte al INS y la generación de los boletines, esto con el fin de evitar duplicidad y mejorar la calidad del dato. </a:t>
            </a:r>
            <a:endParaRPr lang="es-CO" sz="2000" dirty="0">
              <a:effectLst/>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29912827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redit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63032"/>
            <a:ext cx="9144000" cy="294968"/>
          </a:xfrm>
          <a:prstGeom prst="rect">
            <a:avLst/>
          </a:prstGeom>
        </p:spPr>
      </p:pic>
      <p:pic>
        <p:nvPicPr>
          <p:cNvPr id="3" name="Imagen 2"/>
          <p:cNvPicPr>
            <a:picLocks noChangeAspect="1"/>
          </p:cNvPicPr>
          <p:nvPr/>
        </p:nvPicPr>
        <p:blipFill>
          <a:blip r:embed="rId3"/>
          <a:stretch>
            <a:fillRect/>
          </a:stretch>
        </p:blipFill>
        <p:spPr>
          <a:xfrm>
            <a:off x="3119900" y="180991"/>
            <a:ext cx="6024100" cy="698500"/>
          </a:xfrm>
          <a:prstGeom prst="rect">
            <a:avLst/>
          </a:prstGeom>
        </p:spPr>
      </p:pic>
      <p:pic>
        <p:nvPicPr>
          <p:cNvPr id="2" name="Imagen 1"/>
          <p:cNvPicPr>
            <a:picLocks noChangeAspect="1"/>
          </p:cNvPicPr>
          <p:nvPr/>
        </p:nvPicPr>
        <p:blipFill>
          <a:blip r:embed="rId4"/>
          <a:stretch>
            <a:fillRect/>
          </a:stretch>
        </p:blipFill>
        <p:spPr>
          <a:xfrm>
            <a:off x="188145" y="240488"/>
            <a:ext cx="952500" cy="698500"/>
          </a:xfrm>
          <a:prstGeom prst="rect">
            <a:avLst/>
          </a:prstGeom>
        </p:spPr>
      </p:pic>
      <p:sp>
        <p:nvSpPr>
          <p:cNvPr id="4" name="Rectángulo 3"/>
          <p:cNvSpPr/>
          <p:nvPr/>
        </p:nvSpPr>
        <p:spPr>
          <a:xfrm>
            <a:off x="3423607" y="370532"/>
            <a:ext cx="5439102" cy="707886"/>
          </a:xfrm>
          <a:prstGeom prst="rect">
            <a:avLst/>
          </a:prstGeom>
        </p:spPr>
        <p:txBody>
          <a:bodyPr wrap="square">
            <a:spAutoFit/>
          </a:bodyPr>
          <a:lstStyle/>
          <a:p>
            <a:endParaRPr lang="es-CO" sz="2000" b="1" dirty="0" smtClean="0">
              <a:solidFill>
                <a:srgbClr val="FFFFFF"/>
              </a:solidFill>
              <a:latin typeface="Garamond" panose="02020404030301010803" pitchFamily="18" charset="0"/>
            </a:endParaRPr>
          </a:p>
          <a:p>
            <a:endParaRPr lang="es-CO" sz="2000" dirty="0">
              <a:solidFill>
                <a:srgbClr val="7F7F7F"/>
              </a:solidFill>
              <a:latin typeface="Garamond" panose="02020404030301010803" pitchFamily="18" charset="0"/>
            </a:endParaRPr>
          </a:p>
        </p:txBody>
      </p:sp>
      <p:sp>
        <p:nvSpPr>
          <p:cNvPr id="7" name="Rectángulo 6"/>
          <p:cNvSpPr/>
          <p:nvPr/>
        </p:nvSpPr>
        <p:spPr>
          <a:xfrm>
            <a:off x="115502" y="5834421"/>
            <a:ext cx="6968692" cy="481670"/>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Departamento Administrativo Nacional de Estadística – DANE.</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9" name="Rectángulo 8"/>
          <p:cNvSpPr/>
          <p:nvPr/>
        </p:nvSpPr>
        <p:spPr>
          <a:xfrm>
            <a:off x="3675888" y="211322"/>
            <a:ext cx="4572000" cy="646331"/>
          </a:xfrm>
          <a:prstGeom prst="rect">
            <a:avLst/>
          </a:prstGeom>
        </p:spPr>
        <p:txBody>
          <a:bodyPr>
            <a:spAutoFit/>
          </a:bodyPr>
          <a:lstStyle/>
          <a:p>
            <a:pPr lvl="0" algn="ctr"/>
            <a:r>
              <a:rPr lang="es-CO" dirty="0">
                <a:solidFill>
                  <a:prstClr val="white"/>
                </a:solidFill>
              </a:rPr>
              <a:t>Metodología para la vigilancia intensificada de lesiones por pólvora</a:t>
            </a:r>
          </a:p>
        </p:txBody>
      </p:sp>
      <p:sp>
        <p:nvSpPr>
          <p:cNvPr id="6" name="Rectángulo 5"/>
          <p:cNvSpPr/>
          <p:nvPr/>
        </p:nvSpPr>
        <p:spPr>
          <a:xfrm>
            <a:off x="198397" y="1029402"/>
            <a:ext cx="8747206" cy="5411161"/>
          </a:xfrm>
          <a:prstGeom prst="rect">
            <a:avLst/>
          </a:prstGeom>
        </p:spPr>
        <p:txBody>
          <a:bodyPr wrap="square">
            <a:spAutoFit/>
          </a:bodyPr>
          <a:lstStyle/>
          <a:p>
            <a:pPr algn="just">
              <a:lnSpc>
                <a:spcPct val="115000"/>
              </a:lnSpc>
              <a:spcAft>
                <a:spcPts val="1000"/>
              </a:spcAft>
            </a:pPr>
            <a:r>
              <a:rPr lang="es-ES_tradnl" sz="1400" b="1" u="sng" dirty="0">
                <a:latin typeface="Arial" panose="020B0604020202020204" pitchFamily="34" charset="0"/>
                <a:ea typeface="MS Mincho"/>
                <a:cs typeface="Times New Roman" panose="02020603050405020304" pitchFamily="18" charset="0"/>
              </a:rPr>
              <a:t>Comunicación de la vigilancia intensificada</a:t>
            </a:r>
            <a:endParaRPr lang="es-CO" sz="1400" u="sng" dirty="0">
              <a:latin typeface="Cambria" panose="02040503050406030204" pitchFamily="18" charset="0"/>
              <a:ea typeface="MS Mincho"/>
              <a:cs typeface="Times New Roman" panose="02020603050405020304" pitchFamily="18" charset="0"/>
            </a:endParaRPr>
          </a:p>
          <a:p>
            <a:pPr algn="just">
              <a:lnSpc>
                <a:spcPct val="115000"/>
              </a:lnSpc>
              <a:spcAft>
                <a:spcPts val="0"/>
              </a:spcAft>
            </a:pPr>
            <a:r>
              <a:rPr lang="es-ES_tradnl" sz="1400" dirty="0">
                <a:latin typeface="Arial" panose="020B0604020202020204" pitchFamily="34" charset="0"/>
                <a:ea typeface="MS Mincho"/>
                <a:cs typeface="Times New Roman" panose="02020603050405020304" pitchFamily="18" charset="0"/>
              </a:rPr>
              <a:t>Como estrategia de comunicación de la vigilancia, el INS</a:t>
            </a:r>
            <a:r>
              <a:rPr lang="es-ES_tradnl" sz="1400" b="1" dirty="0">
                <a:latin typeface="Arial" panose="020B0604020202020204" pitchFamily="34" charset="0"/>
                <a:ea typeface="MS Mincho"/>
                <a:cs typeface="Times New Roman" panose="02020603050405020304" pitchFamily="18" charset="0"/>
              </a:rPr>
              <a:t> </a:t>
            </a:r>
            <a:r>
              <a:rPr lang="es-ES_tradnl" sz="1400" dirty="0">
                <a:latin typeface="Arial" panose="020B0604020202020204" pitchFamily="34" charset="0"/>
                <a:ea typeface="MS Mincho"/>
                <a:cs typeface="Times New Roman" panose="02020603050405020304" pitchFamily="18" charset="0"/>
              </a:rPr>
              <a:t>publicará boletines en la página oficial </a:t>
            </a:r>
            <a:r>
              <a:rPr lang="es-ES_tradnl" sz="1400" u="sng" dirty="0">
                <a:solidFill>
                  <a:srgbClr val="0000FF"/>
                </a:solidFill>
                <a:latin typeface="Arial" panose="020B0604020202020204" pitchFamily="34" charset="0"/>
                <a:ea typeface="MS Mincho"/>
                <a:cs typeface="Times New Roman" panose="02020603050405020304" pitchFamily="18" charset="0"/>
                <a:hlinkClick r:id="rId5"/>
              </a:rPr>
              <a:t>www.ins.gov.co</a:t>
            </a:r>
            <a:r>
              <a:rPr lang="es-ES_tradnl" sz="1400" dirty="0">
                <a:latin typeface="Arial" panose="020B0604020202020204" pitchFamily="34" charset="0"/>
                <a:ea typeface="MS Mincho"/>
                <a:cs typeface="Times New Roman" panose="02020603050405020304" pitchFamily="18" charset="0"/>
              </a:rPr>
              <a:t>,  que se clasificarán según el contenido y la frecuencia de emisión; para ello es importante que las entidades territoriales tengan en cuenta los horarios de corte de notificación y los horarios en los cuales dichos boletines serán publicados. </a:t>
            </a:r>
            <a:endParaRPr lang="es-CO" sz="1400" dirty="0">
              <a:latin typeface="Cambria" panose="02040503050406030204" pitchFamily="18" charset="0"/>
              <a:ea typeface="MS Mincho"/>
              <a:cs typeface="Times New Roman" panose="02020603050405020304" pitchFamily="18" charset="0"/>
            </a:endParaRPr>
          </a:p>
          <a:p>
            <a:pPr algn="just">
              <a:lnSpc>
                <a:spcPct val="115000"/>
              </a:lnSpc>
              <a:spcAft>
                <a:spcPts val="0"/>
              </a:spcAft>
            </a:pPr>
            <a:r>
              <a:rPr lang="es-ES_tradnl" sz="1400" dirty="0">
                <a:latin typeface="Arial" panose="020B0604020202020204" pitchFamily="34" charset="0"/>
                <a:ea typeface="MS Mincho"/>
                <a:cs typeface="Times New Roman" panose="02020603050405020304" pitchFamily="18" charset="0"/>
              </a:rPr>
              <a:t> </a:t>
            </a:r>
            <a:endParaRPr lang="es-CO" sz="1400" dirty="0">
              <a:latin typeface="Cambria" panose="02040503050406030204" pitchFamily="18" charset="0"/>
              <a:ea typeface="MS Mincho"/>
              <a:cs typeface="Times New Roman" panose="02020603050405020304" pitchFamily="18" charset="0"/>
            </a:endParaRPr>
          </a:p>
          <a:p>
            <a:pPr algn="just">
              <a:lnSpc>
                <a:spcPct val="115000"/>
              </a:lnSpc>
              <a:spcAft>
                <a:spcPts val="0"/>
              </a:spcAft>
            </a:pPr>
            <a:r>
              <a:rPr lang="es-ES_tradnl" sz="1400" b="1" dirty="0">
                <a:latin typeface="Arial" panose="020B0604020202020204" pitchFamily="34" charset="0"/>
                <a:ea typeface="MS Mincho"/>
                <a:cs typeface="Times New Roman" panose="02020603050405020304" pitchFamily="18" charset="0"/>
              </a:rPr>
              <a:t>Boletines diarios:</a:t>
            </a:r>
            <a:r>
              <a:rPr lang="es-ES_tradnl" sz="1400" dirty="0">
                <a:latin typeface="Arial" panose="020B0604020202020204" pitchFamily="34" charset="0"/>
                <a:ea typeface="MS Mincho"/>
                <a:cs typeface="Times New Roman" panose="02020603050405020304" pitchFamily="18" charset="0"/>
              </a:rPr>
              <a:t> se elaborarán con información necesaria que dé cuenta del comportamiento de las lesiones por pólvora según las variables epidemiológicas de persona, tiempo y lugar; su principal carácter es informativo. Este boletín se publicará a las 11:00 horas con corte de notificación recibida antes de las 9:00 horas.</a:t>
            </a:r>
            <a:endParaRPr lang="es-CO" sz="1400" dirty="0">
              <a:latin typeface="Cambria" panose="02040503050406030204" pitchFamily="18" charset="0"/>
              <a:ea typeface="MS Mincho"/>
              <a:cs typeface="Times New Roman" panose="02020603050405020304" pitchFamily="18" charset="0"/>
            </a:endParaRPr>
          </a:p>
          <a:p>
            <a:pPr marL="457200" algn="just">
              <a:lnSpc>
                <a:spcPct val="115000"/>
              </a:lnSpc>
              <a:spcAft>
                <a:spcPts val="0"/>
              </a:spcAft>
            </a:pPr>
            <a:r>
              <a:rPr lang="es-ES" sz="1400" dirty="0">
                <a:latin typeface="Arial" panose="020B0604020202020204" pitchFamily="34" charset="0"/>
                <a:ea typeface="Times New Roman" panose="02020603050405020304" pitchFamily="18" charset="0"/>
              </a:rPr>
              <a:t> </a:t>
            </a:r>
            <a:endParaRPr lang="es-CO" sz="1400" dirty="0">
              <a:latin typeface="Times New Roman" panose="02020603050405020304" pitchFamily="18" charset="0"/>
              <a:ea typeface="Times New Roman" panose="02020603050405020304" pitchFamily="18" charset="0"/>
            </a:endParaRPr>
          </a:p>
          <a:p>
            <a:pPr algn="just">
              <a:lnSpc>
                <a:spcPct val="115000"/>
              </a:lnSpc>
              <a:spcAft>
                <a:spcPts val="0"/>
              </a:spcAft>
            </a:pPr>
            <a:r>
              <a:rPr lang="es-ES_tradnl" sz="1400" dirty="0">
                <a:latin typeface="Arial" panose="020B0604020202020204" pitchFamily="34" charset="0"/>
                <a:ea typeface="MS Mincho"/>
                <a:cs typeface="Times New Roman" panose="02020603050405020304" pitchFamily="18" charset="0"/>
              </a:rPr>
              <a:t>Por los antecedentes en la vigilancia se ha identificado que los días 1, 7, 24 y 31 de diciembre son los días en que aumentan los casos de lesionados por pólvora. Por tal motivo los días 8, 25 de diciembre de 2015 y 1 de enero de 2016 se  publicarán dos boletines al día por el INS, uno a las 11:00 con corte de notificación a las 9:00 y otro a las 16:00 horas con corte de notificación a las 14:00 horas.  </a:t>
            </a:r>
            <a:endParaRPr lang="es-CO" sz="1400" dirty="0">
              <a:latin typeface="Cambria" panose="02040503050406030204" pitchFamily="18" charset="0"/>
              <a:ea typeface="MS Mincho"/>
              <a:cs typeface="Times New Roman" panose="02020603050405020304" pitchFamily="18" charset="0"/>
            </a:endParaRPr>
          </a:p>
          <a:p>
            <a:pPr algn="just">
              <a:lnSpc>
                <a:spcPct val="115000"/>
              </a:lnSpc>
              <a:spcAft>
                <a:spcPts val="1000"/>
              </a:spcAft>
            </a:pPr>
            <a:r>
              <a:rPr lang="es-ES_tradnl" sz="1400" dirty="0">
                <a:latin typeface="Arial" panose="020B0604020202020204" pitchFamily="34" charset="0"/>
                <a:ea typeface="MS Mincho"/>
                <a:cs typeface="Times New Roman" panose="02020603050405020304" pitchFamily="18" charset="0"/>
              </a:rPr>
              <a:t> </a:t>
            </a:r>
            <a:endParaRPr lang="es-CO" sz="1400" dirty="0">
              <a:latin typeface="Cambria" panose="02040503050406030204" pitchFamily="18" charset="0"/>
              <a:ea typeface="MS Mincho"/>
              <a:cs typeface="Times New Roman" panose="02020603050405020304" pitchFamily="18" charset="0"/>
            </a:endParaRPr>
          </a:p>
          <a:p>
            <a:pPr algn="just">
              <a:lnSpc>
                <a:spcPct val="115000"/>
              </a:lnSpc>
              <a:spcAft>
                <a:spcPts val="1000"/>
              </a:spcAft>
            </a:pPr>
            <a:r>
              <a:rPr lang="es-ES_tradnl" sz="1400" b="1" dirty="0">
                <a:latin typeface="Arial" panose="020B0604020202020204" pitchFamily="34" charset="0"/>
                <a:ea typeface="MS Mincho"/>
                <a:cs typeface="Times New Roman" panose="02020603050405020304" pitchFamily="18" charset="0"/>
              </a:rPr>
              <a:t>Boletín preliminar fin del periodo de vigilancia intensificada:</a:t>
            </a:r>
            <a:r>
              <a:rPr lang="es-ES_tradnl" sz="1400" dirty="0">
                <a:latin typeface="Arial" panose="020B0604020202020204" pitchFamily="34" charset="0"/>
                <a:ea typeface="MS Mincho"/>
                <a:cs typeface="Times New Roman" panose="02020603050405020304" pitchFamily="18" charset="0"/>
              </a:rPr>
              <a:t> al finalizar el periodo de vigilancia intensificada el Instituto Nacional de Salud entregará un boletín preliminar como resultado de la temporada de vigilancia intensificada de pólvora (27 de enero de 2016).</a:t>
            </a:r>
            <a:endParaRPr lang="es-CO" sz="1400" dirty="0">
              <a:latin typeface="Cambria" panose="02040503050406030204" pitchFamily="18" charset="0"/>
              <a:ea typeface="MS Mincho"/>
              <a:cs typeface="Times New Roman" panose="02020603050405020304" pitchFamily="18" charset="0"/>
            </a:endParaRPr>
          </a:p>
          <a:p>
            <a:pPr algn="just">
              <a:lnSpc>
                <a:spcPct val="115000"/>
              </a:lnSpc>
              <a:spcAft>
                <a:spcPts val="1000"/>
              </a:spcAft>
            </a:pPr>
            <a:r>
              <a:rPr lang="es-ES_tradnl" sz="1400" b="1" dirty="0">
                <a:latin typeface="Arial" panose="020B0604020202020204" pitchFamily="34" charset="0"/>
                <a:ea typeface="MS Mincho"/>
                <a:cs typeface="Times New Roman" panose="02020603050405020304" pitchFamily="18" charset="0"/>
              </a:rPr>
              <a:t> </a:t>
            </a:r>
            <a:endParaRPr lang="es-CO" sz="1400" dirty="0">
              <a:effectLst/>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2601093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redit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63032"/>
            <a:ext cx="9144000" cy="294968"/>
          </a:xfrm>
          <a:prstGeom prst="rect">
            <a:avLst/>
          </a:prstGeom>
        </p:spPr>
      </p:pic>
      <p:pic>
        <p:nvPicPr>
          <p:cNvPr id="3" name="Imagen 2"/>
          <p:cNvPicPr>
            <a:picLocks noChangeAspect="1"/>
          </p:cNvPicPr>
          <p:nvPr/>
        </p:nvPicPr>
        <p:blipFill>
          <a:blip r:embed="rId3"/>
          <a:stretch>
            <a:fillRect/>
          </a:stretch>
        </p:blipFill>
        <p:spPr>
          <a:xfrm>
            <a:off x="3119900" y="180991"/>
            <a:ext cx="6024100" cy="698500"/>
          </a:xfrm>
          <a:prstGeom prst="rect">
            <a:avLst/>
          </a:prstGeom>
        </p:spPr>
      </p:pic>
      <p:pic>
        <p:nvPicPr>
          <p:cNvPr id="2" name="Imagen 1"/>
          <p:cNvPicPr>
            <a:picLocks noChangeAspect="1"/>
          </p:cNvPicPr>
          <p:nvPr/>
        </p:nvPicPr>
        <p:blipFill>
          <a:blip r:embed="rId4"/>
          <a:stretch>
            <a:fillRect/>
          </a:stretch>
        </p:blipFill>
        <p:spPr>
          <a:xfrm>
            <a:off x="188145" y="240488"/>
            <a:ext cx="952500" cy="698500"/>
          </a:xfrm>
          <a:prstGeom prst="rect">
            <a:avLst/>
          </a:prstGeom>
        </p:spPr>
      </p:pic>
      <p:sp>
        <p:nvSpPr>
          <p:cNvPr id="4" name="Rectángulo 3"/>
          <p:cNvSpPr/>
          <p:nvPr/>
        </p:nvSpPr>
        <p:spPr>
          <a:xfrm>
            <a:off x="3423607" y="370532"/>
            <a:ext cx="5439102" cy="707886"/>
          </a:xfrm>
          <a:prstGeom prst="rect">
            <a:avLst/>
          </a:prstGeom>
        </p:spPr>
        <p:txBody>
          <a:bodyPr wrap="square">
            <a:spAutoFit/>
          </a:bodyPr>
          <a:lstStyle/>
          <a:p>
            <a:endParaRPr lang="es-CO" sz="2000" b="1" dirty="0" smtClean="0">
              <a:solidFill>
                <a:srgbClr val="FFFFFF"/>
              </a:solidFill>
              <a:latin typeface="Garamond" panose="02020404030301010803" pitchFamily="18" charset="0"/>
            </a:endParaRPr>
          </a:p>
          <a:p>
            <a:endParaRPr lang="es-CO" sz="2000" dirty="0">
              <a:solidFill>
                <a:srgbClr val="7F7F7F"/>
              </a:solidFill>
              <a:latin typeface="Garamond" panose="02020404030301010803" pitchFamily="18" charset="0"/>
            </a:endParaRPr>
          </a:p>
        </p:txBody>
      </p:sp>
      <p:sp>
        <p:nvSpPr>
          <p:cNvPr id="7" name="Rectángulo 6"/>
          <p:cNvSpPr/>
          <p:nvPr/>
        </p:nvSpPr>
        <p:spPr>
          <a:xfrm>
            <a:off x="115502" y="5834421"/>
            <a:ext cx="6968692" cy="481670"/>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Departamento Administrativo Nacional de Estadística – DANE.</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9" name="Rectángulo 8"/>
          <p:cNvSpPr/>
          <p:nvPr/>
        </p:nvSpPr>
        <p:spPr>
          <a:xfrm>
            <a:off x="3675888" y="211322"/>
            <a:ext cx="4572000" cy="646331"/>
          </a:xfrm>
          <a:prstGeom prst="rect">
            <a:avLst/>
          </a:prstGeom>
        </p:spPr>
        <p:txBody>
          <a:bodyPr>
            <a:spAutoFit/>
          </a:bodyPr>
          <a:lstStyle/>
          <a:p>
            <a:pPr lvl="0" algn="ctr"/>
            <a:r>
              <a:rPr lang="es-CO" dirty="0">
                <a:solidFill>
                  <a:prstClr val="white"/>
                </a:solidFill>
              </a:rPr>
              <a:t>Metodología para la vigilancia intensificada de lesiones por pólvora</a:t>
            </a:r>
          </a:p>
        </p:txBody>
      </p:sp>
      <p:sp>
        <p:nvSpPr>
          <p:cNvPr id="6" name="Rectángulo 5"/>
          <p:cNvSpPr/>
          <p:nvPr/>
        </p:nvSpPr>
        <p:spPr>
          <a:xfrm>
            <a:off x="382342" y="995000"/>
            <a:ext cx="8480367" cy="5806205"/>
          </a:xfrm>
          <a:prstGeom prst="rect">
            <a:avLst/>
          </a:prstGeom>
        </p:spPr>
        <p:txBody>
          <a:bodyPr wrap="square">
            <a:spAutoFit/>
          </a:bodyPr>
          <a:lstStyle/>
          <a:p>
            <a:pPr algn="just">
              <a:lnSpc>
                <a:spcPct val="115000"/>
              </a:lnSpc>
              <a:spcAft>
                <a:spcPts val="1000"/>
              </a:spcAft>
            </a:pPr>
            <a:r>
              <a:rPr lang="es-ES_tradnl" sz="1600" b="1" u="sng" dirty="0">
                <a:latin typeface="Arial" panose="020B0604020202020204" pitchFamily="34" charset="0"/>
                <a:ea typeface="MS Mincho"/>
                <a:cs typeface="Times New Roman" panose="02020603050405020304" pitchFamily="18" charset="0"/>
              </a:rPr>
              <a:t>Trabajo con grupos institucionales</a:t>
            </a:r>
            <a:r>
              <a:rPr lang="es-ES_tradnl" sz="1600" b="1" dirty="0">
                <a:latin typeface="Arial" panose="020B0604020202020204" pitchFamily="34" charset="0"/>
                <a:ea typeface="MS Mincho"/>
                <a:cs typeface="Times New Roman" panose="02020603050405020304" pitchFamily="18" charset="0"/>
              </a:rPr>
              <a:t>:</a:t>
            </a:r>
            <a:endParaRPr lang="es-CO" sz="1600" dirty="0">
              <a:latin typeface="Cambria" panose="02040503050406030204" pitchFamily="18" charset="0"/>
              <a:ea typeface="MS Mincho"/>
              <a:cs typeface="Times New Roman" panose="02020603050405020304" pitchFamily="18" charset="0"/>
            </a:endParaRPr>
          </a:p>
          <a:p>
            <a:pPr algn="just">
              <a:lnSpc>
                <a:spcPct val="115000"/>
              </a:lnSpc>
              <a:spcAft>
                <a:spcPts val="1000"/>
              </a:spcAft>
            </a:pPr>
            <a:r>
              <a:rPr lang="es-ES_tradnl" sz="1600" dirty="0">
                <a:latin typeface="Arial" panose="020B0604020202020204" pitchFamily="34" charset="0"/>
                <a:ea typeface="MS Mincho"/>
                <a:cs typeface="Times New Roman" panose="02020603050405020304" pitchFamily="18" charset="0"/>
              </a:rPr>
              <a:t>Teniendo en cuenta la importancia de la complementariedad de la información en el desarrollo de la vigilancia intensificada con los otros grupos al interior de las entidades territoriales, es necesario articular las actividades desarrolladas de tal forma que se produzca un mejor resultado institucional:  </a:t>
            </a:r>
            <a:endParaRPr lang="es-CO" sz="1600" dirty="0">
              <a:latin typeface="Cambria" panose="02040503050406030204" pitchFamily="18" charset="0"/>
              <a:ea typeface="MS Mincho"/>
              <a:cs typeface="Times New Roman" panose="02020603050405020304" pitchFamily="18" charset="0"/>
            </a:endParaRPr>
          </a:p>
          <a:p>
            <a:pPr algn="just">
              <a:lnSpc>
                <a:spcPct val="115000"/>
              </a:lnSpc>
              <a:spcAft>
                <a:spcPts val="1000"/>
              </a:spcAft>
            </a:pPr>
            <a:r>
              <a:rPr lang="es-ES_tradnl" sz="1600" u="sng" dirty="0">
                <a:latin typeface="Arial" panose="020B0604020202020204" pitchFamily="34" charset="0"/>
                <a:ea typeface="MS Mincho"/>
                <a:cs typeface="Times New Roman" panose="02020603050405020304" pitchFamily="18" charset="0"/>
              </a:rPr>
              <a:t>Grupo de gestión de riesgo y respuesta inmediata (ERI):</a:t>
            </a:r>
            <a:r>
              <a:rPr lang="es-ES_tradnl" sz="1600" dirty="0">
                <a:latin typeface="Arial" panose="020B0604020202020204" pitchFamily="34" charset="0"/>
                <a:ea typeface="MS Mincho"/>
                <a:cs typeface="Times New Roman" panose="02020603050405020304" pitchFamily="18" charset="0"/>
              </a:rPr>
              <a:t> Este grupo deberá informar de inmediato al referente o grupo que esté a cargo de la vigilancia de los lesionados por pólvora los casos de afectación masiva por este evento, para esto la entidad territorial deberá definir los mecanismos de comunicación y respuesta.</a:t>
            </a:r>
            <a:endParaRPr lang="es-CO" sz="1600" dirty="0">
              <a:latin typeface="Cambria" panose="02040503050406030204" pitchFamily="18" charset="0"/>
              <a:ea typeface="MS Mincho"/>
              <a:cs typeface="Times New Roman" panose="02020603050405020304" pitchFamily="18" charset="0"/>
            </a:endParaRPr>
          </a:p>
          <a:p>
            <a:pPr algn="just">
              <a:lnSpc>
                <a:spcPct val="115000"/>
              </a:lnSpc>
              <a:spcAft>
                <a:spcPts val="1000"/>
              </a:spcAft>
            </a:pPr>
            <a:r>
              <a:rPr lang="es-ES_tradnl" sz="1600" u="sng" dirty="0">
                <a:latin typeface="Arial" panose="020B0604020202020204" pitchFamily="34" charset="0"/>
                <a:ea typeface="MS Mincho"/>
                <a:cs typeface="Times New Roman" panose="02020603050405020304" pitchFamily="18" charset="0"/>
              </a:rPr>
              <a:t>Grupo de factores de riesgo ambiental: </a:t>
            </a:r>
            <a:r>
              <a:rPr lang="es-ES_tradnl" sz="1600" dirty="0">
                <a:latin typeface="Arial" panose="020B0604020202020204" pitchFamily="34" charset="0"/>
                <a:ea typeface="MS Mincho"/>
                <a:cs typeface="Times New Roman" panose="02020603050405020304" pitchFamily="18" charset="0"/>
              </a:rPr>
              <a:t>Deberá informar de manera inmediata al  referente o grupo que esté a cargo de la vigilancia de los lesionados por pólvora, aquellos casos correspondientes a intoxicación por fosforo blanco, para realizar cruce y notificación de la información obtenida de la vigilancia intensificada y seguimiento respectivo al caso. </a:t>
            </a:r>
            <a:endParaRPr lang="es-CO" sz="1600" dirty="0">
              <a:latin typeface="Cambria" panose="02040503050406030204" pitchFamily="18" charset="0"/>
              <a:ea typeface="MS Mincho"/>
              <a:cs typeface="Times New Roman" panose="02020603050405020304" pitchFamily="18" charset="0"/>
            </a:endParaRPr>
          </a:p>
          <a:p>
            <a:pPr algn="just">
              <a:lnSpc>
                <a:spcPct val="115000"/>
              </a:lnSpc>
              <a:spcAft>
                <a:spcPts val="1000"/>
              </a:spcAft>
            </a:pPr>
            <a:r>
              <a:rPr lang="es-ES_tradnl" sz="1600" u="sng" dirty="0">
                <a:latin typeface="Arial" panose="020B0604020202020204" pitchFamily="34" charset="0"/>
                <a:ea typeface="MS Mincho"/>
                <a:cs typeface="Times New Roman" panose="02020603050405020304" pitchFamily="18" charset="0"/>
              </a:rPr>
              <a:t>Grupo de comunicación del riesgo: </a:t>
            </a:r>
            <a:r>
              <a:rPr lang="es-ES_tradnl" sz="1600" dirty="0">
                <a:latin typeface="Arial" panose="020B0604020202020204" pitchFamily="34" charset="0"/>
                <a:ea typeface="MS Mincho"/>
                <a:cs typeface="Times New Roman" panose="02020603050405020304" pitchFamily="18" charset="0"/>
              </a:rPr>
              <a:t>Este grupo deberá realizar  monitoreo de medios de comunicación que permita captar posibles casos de lesionados por pólvora, con el fin de </a:t>
            </a:r>
            <a:r>
              <a:rPr lang="es-ES_tradnl" sz="1600" dirty="0" err="1">
                <a:latin typeface="Arial" panose="020B0604020202020204" pitchFamily="34" charset="0"/>
                <a:ea typeface="MS Mincho"/>
                <a:cs typeface="Times New Roman" panose="02020603050405020304" pitchFamily="18" charset="0"/>
              </a:rPr>
              <a:t>de</a:t>
            </a:r>
            <a:r>
              <a:rPr lang="es-ES_tradnl" sz="1600" dirty="0">
                <a:latin typeface="Arial" panose="020B0604020202020204" pitchFamily="34" charset="0"/>
                <a:ea typeface="MS Mincho"/>
                <a:cs typeface="Times New Roman" panose="02020603050405020304" pitchFamily="18" charset="0"/>
              </a:rPr>
              <a:t> verificar si el caso cumple con la definición para realizar sus respectivas acciones de vigilancia y atención.</a:t>
            </a:r>
            <a:endParaRPr lang="es-CO" sz="1600" dirty="0">
              <a:latin typeface="Cambria" panose="02040503050406030204" pitchFamily="18" charset="0"/>
              <a:ea typeface="MS Mincho"/>
              <a:cs typeface="Times New Roman" panose="02020603050405020304" pitchFamily="18" charset="0"/>
            </a:endParaRPr>
          </a:p>
          <a:p>
            <a:pPr algn="just">
              <a:lnSpc>
                <a:spcPct val="115000"/>
              </a:lnSpc>
              <a:spcAft>
                <a:spcPts val="1000"/>
              </a:spcAft>
            </a:pPr>
            <a:r>
              <a:rPr lang="es-ES_tradnl" sz="1600" dirty="0">
                <a:latin typeface="Arial" panose="020B0604020202020204" pitchFamily="34" charset="0"/>
                <a:ea typeface="MS Mincho"/>
                <a:cs typeface="Times New Roman" panose="02020603050405020304" pitchFamily="18" charset="0"/>
              </a:rPr>
              <a:t> </a:t>
            </a:r>
            <a:endParaRPr lang="es-CO" sz="1600" dirty="0">
              <a:effectLst/>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13150596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redit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63032"/>
            <a:ext cx="9144000" cy="294968"/>
          </a:xfrm>
          <a:prstGeom prst="rect">
            <a:avLst/>
          </a:prstGeom>
        </p:spPr>
      </p:pic>
      <p:pic>
        <p:nvPicPr>
          <p:cNvPr id="3" name="Imagen 2"/>
          <p:cNvPicPr>
            <a:picLocks noChangeAspect="1"/>
          </p:cNvPicPr>
          <p:nvPr/>
        </p:nvPicPr>
        <p:blipFill>
          <a:blip r:embed="rId3"/>
          <a:stretch>
            <a:fillRect/>
          </a:stretch>
        </p:blipFill>
        <p:spPr>
          <a:xfrm>
            <a:off x="3119900" y="180991"/>
            <a:ext cx="6024100" cy="698500"/>
          </a:xfrm>
          <a:prstGeom prst="rect">
            <a:avLst/>
          </a:prstGeom>
        </p:spPr>
      </p:pic>
      <p:pic>
        <p:nvPicPr>
          <p:cNvPr id="2" name="Imagen 1"/>
          <p:cNvPicPr>
            <a:picLocks noChangeAspect="1"/>
          </p:cNvPicPr>
          <p:nvPr/>
        </p:nvPicPr>
        <p:blipFill>
          <a:blip r:embed="rId4"/>
          <a:stretch>
            <a:fillRect/>
          </a:stretch>
        </p:blipFill>
        <p:spPr>
          <a:xfrm>
            <a:off x="188145" y="240488"/>
            <a:ext cx="952500" cy="698500"/>
          </a:xfrm>
          <a:prstGeom prst="rect">
            <a:avLst/>
          </a:prstGeom>
        </p:spPr>
      </p:pic>
      <p:sp>
        <p:nvSpPr>
          <p:cNvPr id="4" name="Rectángulo 3"/>
          <p:cNvSpPr/>
          <p:nvPr/>
        </p:nvSpPr>
        <p:spPr>
          <a:xfrm>
            <a:off x="3423607" y="370532"/>
            <a:ext cx="5439102" cy="707886"/>
          </a:xfrm>
          <a:prstGeom prst="rect">
            <a:avLst/>
          </a:prstGeom>
        </p:spPr>
        <p:txBody>
          <a:bodyPr wrap="square">
            <a:spAutoFit/>
          </a:bodyPr>
          <a:lstStyle/>
          <a:p>
            <a:endParaRPr lang="es-CO" sz="2000" b="1" dirty="0" smtClean="0">
              <a:solidFill>
                <a:srgbClr val="FFFFFF"/>
              </a:solidFill>
              <a:latin typeface="Garamond" panose="02020404030301010803" pitchFamily="18" charset="0"/>
            </a:endParaRPr>
          </a:p>
          <a:p>
            <a:endParaRPr lang="es-CO" sz="2000" dirty="0">
              <a:solidFill>
                <a:srgbClr val="7F7F7F"/>
              </a:solidFill>
              <a:latin typeface="Garamond" panose="02020404030301010803" pitchFamily="18" charset="0"/>
            </a:endParaRPr>
          </a:p>
        </p:txBody>
      </p:sp>
      <p:sp>
        <p:nvSpPr>
          <p:cNvPr id="7" name="Rectángulo 6"/>
          <p:cNvSpPr/>
          <p:nvPr/>
        </p:nvSpPr>
        <p:spPr>
          <a:xfrm>
            <a:off x="115502" y="5834421"/>
            <a:ext cx="6968692" cy="481670"/>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Departamento Administrativo Nacional de Estadística – DANE.</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9" name="Rectángulo 8"/>
          <p:cNvSpPr/>
          <p:nvPr/>
        </p:nvSpPr>
        <p:spPr>
          <a:xfrm>
            <a:off x="3675888" y="211322"/>
            <a:ext cx="4572000" cy="646331"/>
          </a:xfrm>
          <a:prstGeom prst="rect">
            <a:avLst/>
          </a:prstGeom>
        </p:spPr>
        <p:txBody>
          <a:bodyPr>
            <a:spAutoFit/>
          </a:bodyPr>
          <a:lstStyle/>
          <a:p>
            <a:pPr lvl="0" algn="ctr"/>
            <a:r>
              <a:rPr lang="es-CO" dirty="0">
                <a:solidFill>
                  <a:prstClr val="white"/>
                </a:solidFill>
              </a:rPr>
              <a:t>Metodología para la vigilancia intensificada de lesiones por pólvora</a:t>
            </a:r>
          </a:p>
        </p:txBody>
      </p:sp>
      <p:sp>
        <p:nvSpPr>
          <p:cNvPr id="6" name="Rectángulo 5"/>
          <p:cNvSpPr/>
          <p:nvPr/>
        </p:nvSpPr>
        <p:spPr>
          <a:xfrm>
            <a:off x="516636" y="967637"/>
            <a:ext cx="8110728" cy="5706177"/>
          </a:xfrm>
          <a:prstGeom prst="rect">
            <a:avLst/>
          </a:prstGeom>
        </p:spPr>
        <p:txBody>
          <a:bodyPr wrap="square">
            <a:spAutoFit/>
          </a:bodyPr>
          <a:lstStyle/>
          <a:p>
            <a:pPr algn="just">
              <a:lnSpc>
                <a:spcPct val="115000"/>
              </a:lnSpc>
              <a:spcAft>
                <a:spcPts val="1000"/>
              </a:spcAft>
            </a:pPr>
            <a:r>
              <a:rPr lang="es-ES_tradnl" b="1" u="sng" dirty="0">
                <a:latin typeface="Arial" panose="020B0604020202020204" pitchFamily="34" charset="0"/>
                <a:ea typeface="MS Mincho"/>
                <a:cs typeface="Times New Roman" panose="02020603050405020304" pitchFamily="18" charset="0"/>
              </a:rPr>
              <a:t>Análisis de la información</a:t>
            </a:r>
            <a:r>
              <a:rPr lang="es-ES_tradnl" b="1" dirty="0">
                <a:latin typeface="Arial" panose="020B0604020202020204" pitchFamily="34" charset="0"/>
                <a:ea typeface="MS Mincho"/>
                <a:cs typeface="Times New Roman" panose="02020603050405020304" pitchFamily="18" charset="0"/>
              </a:rPr>
              <a:t>: </a:t>
            </a:r>
            <a:r>
              <a:rPr lang="es-ES_tradnl" dirty="0">
                <a:latin typeface="Arial" panose="020B0604020202020204" pitchFamily="34" charset="0"/>
                <a:ea typeface="MS Mincho"/>
                <a:cs typeface="Times New Roman" panose="02020603050405020304" pitchFamily="18" charset="0"/>
              </a:rPr>
              <a:t>las UND deberán analizar diariamente sus variables de tiempo, lugar y persona teniendo en cuenta como mínimos esta información:</a:t>
            </a:r>
            <a:endParaRPr lang="es-CO" sz="2000" dirty="0">
              <a:latin typeface="Cambria" panose="02040503050406030204" pitchFamily="18" charset="0"/>
              <a:ea typeface="MS Mincho"/>
              <a:cs typeface="Times New Roman" panose="02020603050405020304" pitchFamily="18" charset="0"/>
            </a:endParaRPr>
          </a:p>
          <a:p>
            <a:pPr marL="342900" lvl="0" indent="-342900" algn="just">
              <a:lnSpc>
                <a:spcPct val="115000"/>
              </a:lnSpc>
              <a:spcAft>
                <a:spcPts val="1000"/>
              </a:spcAft>
              <a:buFont typeface="Arial" panose="020B0604020202020204" pitchFamily="34" charset="0"/>
              <a:buChar char="-"/>
            </a:pPr>
            <a:r>
              <a:rPr lang="es-ES" dirty="0">
                <a:latin typeface="Arial" panose="020B0604020202020204" pitchFamily="34" charset="0"/>
                <a:ea typeface="MS Mincho"/>
              </a:rPr>
              <a:t>Casos notificados acumulados y por día.</a:t>
            </a:r>
            <a:endParaRPr lang="es-CO" sz="2000" dirty="0">
              <a:latin typeface="Times New Roman" panose="02020603050405020304" pitchFamily="18" charset="0"/>
              <a:ea typeface="MS Mincho"/>
            </a:endParaRPr>
          </a:p>
          <a:p>
            <a:pPr marL="342900" lvl="0" indent="-342900" algn="just">
              <a:lnSpc>
                <a:spcPct val="115000"/>
              </a:lnSpc>
              <a:spcAft>
                <a:spcPts val="1000"/>
              </a:spcAft>
              <a:buFont typeface="Arial" panose="020B0604020202020204" pitchFamily="34" charset="0"/>
              <a:buChar char="-"/>
            </a:pPr>
            <a:r>
              <a:rPr lang="es-ES" dirty="0">
                <a:latin typeface="Arial" panose="020B0604020202020204" pitchFamily="34" charset="0"/>
                <a:ea typeface="MS Mincho"/>
              </a:rPr>
              <a:t>Grupo de edad más afectado </a:t>
            </a:r>
            <a:endParaRPr lang="es-CO" sz="2000" dirty="0">
              <a:latin typeface="Times New Roman" panose="02020603050405020304" pitchFamily="18" charset="0"/>
              <a:ea typeface="MS Mincho"/>
            </a:endParaRPr>
          </a:p>
          <a:p>
            <a:pPr marL="342900" lvl="0" indent="-342900" algn="just">
              <a:lnSpc>
                <a:spcPct val="115000"/>
              </a:lnSpc>
              <a:spcAft>
                <a:spcPts val="1000"/>
              </a:spcAft>
              <a:buFont typeface="Arial" panose="020B0604020202020204" pitchFamily="34" charset="0"/>
              <a:buChar char="-"/>
            </a:pPr>
            <a:r>
              <a:rPr lang="es-ES" dirty="0">
                <a:latin typeface="Arial" panose="020B0604020202020204" pitchFamily="34" charset="0"/>
                <a:ea typeface="MS Mincho"/>
              </a:rPr>
              <a:t>Desagregar menores de 18 años de los mayores</a:t>
            </a:r>
            <a:endParaRPr lang="es-CO" sz="2000" dirty="0">
              <a:latin typeface="Times New Roman" panose="02020603050405020304" pitchFamily="18" charset="0"/>
              <a:ea typeface="MS Mincho"/>
            </a:endParaRPr>
          </a:p>
          <a:p>
            <a:pPr marL="342900" lvl="0" indent="-342900" algn="just">
              <a:lnSpc>
                <a:spcPct val="115000"/>
              </a:lnSpc>
              <a:spcAft>
                <a:spcPts val="1000"/>
              </a:spcAft>
              <a:buFont typeface="Arial" panose="020B0604020202020204" pitchFamily="34" charset="0"/>
              <a:buChar char="-"/>
            </a:pPr>
            <a:r>
              <a:rPr lang="es-ES" dirty="0">
                <a:latin typeface="Arial" panose="020B0604020202020204" pitchFamily="34" charset="0"/>
                <a:ea typeface="MS Mincho"/>
              </a:rPr>
              <a:t>Lugar de procedencia del caso (municipio) revisar barrios, localidades.</a:t>
            </a:r>
            <a:endParaRPr lang="es-CO" sz="2000" dirty="0">
              <a:latin typeface="Times New Roman" panose="02020603050405020304" pitchFamily="18" charset="0"/>
              <a:ea typeface="MS Mincho"/>
            </a:endParaRPr>
          </a:p>
          <a:p>
            <a:pPr marL="342900" lvl="0" indent="-342900" algn="just">
              <a:lnSpc>
                <a:spcPct val="115000"/>
              </a:lnSpc>
              <a:spcAft>
                <a:spcPts val="1000"/>
              </a:spcAft>
              <a:buFont typeface="Arial" panose="020B0604020202020204" pitchFamily="34" charset="0"/>
              <a:buChar char="-"/>
            </a:pPr>
            <a:r>
              <a:rPr lang="es-ES" dirty="0">
                <a:latin typeface="Arial" panose="020B0604020202020204" pitchFamily="34" charset="0"/>
                <a:ea typeface="MS Mincho"/>
              </a:rPr>
              <a:t>Tipo de lesión (Quemadura, amputados, daño ocular, daño auditivo)</a:t>
            </a:r>
            <a:endParaRPr lang="es-CO" sz="2000" dirty="0">
              <a:latin typeface="Times New Roman" panose="02020603050405020304" pitchFamily="18" charset="0"/>
              <a:ea typeface="MS Mincho"/>
            </a:endParaRPr>
          </a:p>
          <a:p>
            <a:pPr marL="342900" lvl="0" indent="-342900" algn="just">
              <a:lnSpc>
                <a:spcPct val="115000"/>
              </a:lnSpc>
              <a:spcAft>
                <a:spcPts val="1000"/>
              </a:spcAft>
              <a:buFont typeface="Arial" panose="020B0604020202020204" pitchFamily="34" charset="0"/>
              <a:buChar char="-"/>
            </a:pPr>
            <a:r>
              <a:rPr lang="es-ES" dirty="0">
                <a:latin typeface="Arial" panose="020B0604020202020204" pitchFamily="34" charset="0"/>
                <a:ea typeface="MS Mincho"/>
              </a:rPr>
              <a:t>Actividad relacionada con la lesión si fue en una celebración, manifestación etc.</a:t>
            </a:r>
            <a:endParaRPr lang="es-CO" sz="2000" dirty="0">
              <a:latin typeface="Times New Roman" panose="02020603050405020304" pitchFamily="18" charset="0"/>
              <a:ea typeface="MS Mincho"/>
            </a:endParaRPr>
          </a:p>
          <a:p>
            <a:pPr marL="342900" lvl="0" indent="-342900" algn="just">
              <a:lnSpc>
                <a:spcPct val="115000"/>
              </a:lnSpc>
              <a:spcAft>
                <a:spcPts val="1000"/>
              </a:spcAft>
              <a:buFont typeface="Arial" panose="020B0604020202020204" pitchFamily="34" charset="0"/>
              <a:buChar char="-"/>
            </a:pPr>
            <a:r>
              <a:rPr lang="es-ES" dirty="0">
                <a:latin typeface="Arial" panose="020B0604020202020204" pitchFamily="34" charset="0"/>
                <a:ea typeface="MS Mincho"/>
              </a:rPr>
              <a:t>Condición final del lesionado</a:t>
            </a:r>
            <a:endParaRPr lang="es-CO" sz="2000" dirty="0">
              <a:latin typeface="Times New Roman" panose="02020603050405020304" pitchFamily="18" charset="0"/>
              <a:ea typeface="MS Mincho"/>
            </a:endParaRPr>
          </a:p>
          <a:p>
            <a:pPr marL="342900" lvl="0" indent="-342900" algn="just">
              <a:lnSpc>
                <a:spcPct val="115000"/>
              </a:lnSpc>
              <a:spcAft>
                <a:spcPts val="1000"/>
              </a:spcAft>
              <a:buFont typeface="Arial" panose="020B0604020202020204" pitchFamily="34" charset="0"/>
              <a:buChar char="-"/>
            </a:pPr>
            <a:r>
              <a:rPr lang="es-ES" dirty="0">
                <a:latin typeface="Arial" panose="020B0604020202020204" pitchFamily="34" charset="0"/>
                <a:ea typeface="MS Mincho"/>
              </a:rPr>
              <a:t>Casos hospitalizados a los cuales se les debe realizar seguimiento e informar al INS.</a:t>
            </a:r>
            <a:endParaRPr lang="es-CO" sz="2000" dirty="0">
              <a:latin typeface="Times New Roman" panose="02020603050405020304" pitchFamily="18" charset="0"/>
              <a:ea typeface="MS Mincho"/>
            </a:endParaRPr>
          </a:p>
          <a:p>
            <a:pPr algn="just">
              <a:lnSpc>
                <a:spcPct val="115000"/>
              </a:lnSpc>
              <a:spcAft>
                <a:spcPts val="1000"/>
              </a:spcAft>
            </a:pPr>
            <a:r>
              <a:rPr lang="es-ES_tradnl" b="1" dirty="0">
                <a:solidFill>
                  <a:srgbClr val="000000"/>
                </a:solidFill>
                <a:latin typeface="Arial" panose="020B0604020202020204" pitchFamily="34" charset="0"/>
                <a:ea typeface="MS Mincho"/>
                <a:cs typeface="Times New Roman" panose="02020603050405020304" pitchFamily="18" charset="0"/>
              </a:rPr>
              <a:t> </a:t>
            </a:r>
            <a:endParaRPr lang="es-CO" sz="2000" dirty="0">
              <a:effectLst/>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24983341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redit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63032"/>
            <a:ext cx="9144000" cy="294968"/>
          </a:xfrm>
          <a:prstGeom prst="rect">
            <a:avLst/>
          </a:prstGeom>
        </p:spPr>
      </p:pic>
      <p:pic>
        <p:nvPicPr>
          <p:cNvPr id="3" name="Imagen 2"/>
          <p:cNvPicPr>
            <a:picLocks noChangeAspect="1"/>
          </p:cNvPicPr>
          <p:nvPr/>
        </p:nvPicPr>
        <p:blipFill>
          <a:blip r:embed="rId3"/>
          <a:stretch>
            <a:fillRect/>
          </a:stretch>
        </p:blipFill>
        <p:spPr>
          <a:xfrm>
            <a:off x="3119900" y="180991"/>
            <a:ext cx="6024100" cy="698500"/>
          </a:xfrm>
          <a:prstGeom prst="rect">
            <a:avLst/>
          </a:prstGeom>
        </p:spPr>
      </p:pic>
      <p:pic>
        <p:nvPicPr>
          <p:cNvPr id="2" name="Imagen 1"/>
          <p:cNvPicPr>
            <a:picLocks noChangeAspect="1"/>
          </p:cNvPicPr>
          <p:nvPr/>
        </p:nvPicPr>
        <p:blipFill>
          <a:blip r:embed="rId4"/>
          <a:stretch>
            <a:fillRect/>
          </a:stretch>
        </p:blipFill>
        <p:spPr>
          <a:xfrm>
            <a:off x="188145" y="240488"/>
            <a:ext cx="952500" cy="698500"/>
          </a:xfrm>
          <a:prstGeom prst="rect">
            <a:avLst/>
          </a:prstGeom>
        </p:spPr>
      </p:pic>
      <p:sp>
        <p:nvSpPr>
          <p:cNvPr id="4" name="Rectángulo 3"/>
          <p:cNvSpPr/>
          <p:nvPr/>
        </p:nvSpPr>
        <p:spPr>
          <a:xfrm>
            <a:off x="3423607" y="370532"/>
            <a:ext cx="5439102" cy="707886"/>
          </a:xfrm>
          <a:prstGeom prst="rect">
            <a:avLst/>
          </a:prstGeom>
        </p:spPr>
        <p:txBody>
          <a:bodyPr wrap="square">
            <a:spAutoFit/>
          </a:bodyPr>
          <a:lstStyle/>
          <a:p>
            <a:endParaRPr lang="es-CO" sz="2000" b="1" dirty="0" smtClean="0">
              <a:solidFill>
                <a:srgbClr val="FFFFFF"/>
              </a:solidFill>
              <a:latin typeface="Garamond" panose="02020404030301010803" pitchFamily="18" charset="0"/>
            </a:endParaRPr>
          </a:p>
          <a:p>
            <a:endParaRPr lang="es-CO" sz="2000" dirty="0">
              <a:solidFill>
                <a:srgbClr val="7F7F7F"/>
              </a:solidFill>
              <a:latin typeface="Garamond" panose="02020404030301010803" pitchFamily="18" charset="0"/>
            </a:endParaRPr>
          </a:p>
        </p:txBody>
      </p:sp>
      <p:sp>
        <p:nvSpPr>
          <p:cNvPr id="7" name="Rectángulo 6"/>
          <p:cNvSpPr/>
          <p:nvPr/>
        </p:nvSpPr>
        <p:spPr>
          <a:xfrm>
            <a:off x="115502" y="5834421"/>
            <a:ext cx="6968692" cy="481670"/>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Departamento Administrativo Nacional de Estadística – DANE.</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9" name="Rectángulo 8"/>
          <p:cNvSpPr/>
          <p:nvPr/>
        </p:nvSpPr>
        <p:spPr>
          <a:xfrm>
            <a:off x="3675888" y="211322"/>
            <a:ext cx="4572000" cy="646331"/>
          </a:xfrm>
          <a:prstGeom prst="rect">
            <a:avLst/>
          </a:prstGeom>
        </p:spPr>
        <p:txBody>
          <a:bodyPr>
            <a:spAutoFit/>
          </a:bodyPr>
          <a:lstStyle/>
          <a:p>
            <a:pPr lvl="0" algn="ctr"/>
            <a:r>
              <a:rPr lang="es-CO" dirty="0">
                <a:solidFill>
                  <a:prstClr val="white"/>
                </a:solidFill>
              </a:rPr>
              <a:t>Metodología para la vigilancia intensificada de lesiones por pólvora</a:t>
            </a:r>
          </a:p>
        </p:txBody>
      </p:sp>
      <p:sp>
        <p:nvSpPr>
          <p:cNvPr id="6" name="Rectángulo 5"/>
          <p:cNvSpPr/>
          <p:nvPr/>
        </p:nvSpPr>
        <p:spPr>
          <a:xfrm>
            <a:off x="271548" y="944681"/>
            <a:ext cx="8747207" cy="5266570"/>
          </a:xfrm>
          <a:prstGeom prst="rect">
            <a:avLst/>
          </a:prstGeom>
        </p:spPr>
        <p:txBody>
          <a:bodyPr wrap="square">
            <a:spAutoFit/>
          </a:bodyPr>
          <a:lstStyle/>
          <a:p>
            <a:pPr algn="just">
              <a:lnSpc>
                <a:spcPct val="115000"/>
              </a:lnSpc>
              <a:spcAft>
                <a:spcPts val="1000"/>
              </a:spcAft>
            </a:pPr>
            <a:r>
              <a:rPr lang="es-ES_tradnl" sz="1600" b="1" u="sng" dirty="0">
                <a:solidFill>
                  <a:srgbClr val="000000"/>
                </a:solidFill>
                <a:latin typeface="Arial" panose="020B0604020202020204" pitchFamily="34" charset="0"/>
                <a:ea typeface="MS Mincho"/>
                <a:cs typeface="Times New Roman" panose="02020603050405020304" pitchFamily="18" charset="0"/>
              </a:rPr>
              <a:t>Articulación interinstitucional:</a:t>
            </a:r>
            <a:endParaRPr lang="es-CO" sz="1600" u="sng" dirty="0">
              <a:latin typeface="Cambria" panose="02040503050406030204" pitchFamily="18" charset="0"/>
              <a:ea typeface="MS Mincho"/>
              <a:cs typeface="Times New Roman" panose="02020603050405020304" pitchFamily="18" charset="0"/>
            </a:endParaRPr>
          </a:p>
          <a:p>
            <a:pPr algn="just">
              <a:lnSpc>
                <a:spcPct val="115000"/>
              </a:lnSpc>
              <a:spcAft>
                <a:spcPts val="1000"/>
              </a:spcAft>
            </a:pPr>
            <a:r>
              <a:rPr lang="es-ES_tradnl" sz="1600" u="sng" dirty="0">
                <a:latin typeface="Arial" panose="020B0604020202020204" pitchFamily="34" charset="0"/>
                <a:ea typeface="MS Mincho"/>
                <a:cs typeface="Times New Roman" panose="02020603050405020304" pitchFamily="18" charset="0"/>
              </a:rPr>
              <a:t>Centro Regulador de Urgencias (CRUE):</a:t>
            </a:r>
            <a:r>
              <a:rPr lang="es-ES_tradnl" sz="1600" dirty="0">
                <a:latin typeface="Arial" panose="020B0604020202020204" pitchFamily="34" charset="0"/>
                <a:ea typeface="MS Mincho"/>
                <a:cs typeface="Times New Roman" panose="02020603050405020304" pitchFamily="18" charset="0"/>
              </a:rPr>
              <a:t> Este deberá consolidar la información de los reportes que le puedan llegar e informar inmediatamente al sistema de vigilancia en salud pública departamental o distrital con el fin de realizar cruce de información y diligenciar ficha de notificación.</a:t>
            </a:r>
            <a:endParaRPr lang="es-CO" sz="1600" dirty="0">
              <a:latin typeface="Cambria" panose="02040503050406030204" pitchFamily="18" charset="0"/>
              <a:ea typeface="MS Mincho"/>
              <a:cs typeface="Times New Roman" panose="02020603050405020304" pitchFamily="18" charset="0"/>
            </a:endParaRPr>
          </a:p>
          <a:p>
            <a:pPr algn="just">
              <a:lnSpc>
                <a:spcPct val="115000"/>
              </a:lnSpc>
              <a:spcAft>
                <a:spcPts val="1000"/>
              </a:spcAft>
            </a:pPr>
            <a:r>
              <a:rPr lang="es-ES_tradnl" sz="1600" u="sng" dirty="0">
                <a:latin typeface="Arial" panose="020B0604020202020204" pitchFamily="34" charset="0"/>
                <a:ea typeface="MS Mincho"/>
                <a:cs typeface="Times New Roman" panose="02020603050405020304" pitchFamily="18" charset="0"/>
              </a:rPr>
              <a:t>Consejos territoriales de gestión del Riesgo:</a:t>
            </a:r>
            <a:r>
              <a:rPr lang="es-ES_tradnl" sz="1600" dirty="0">
                <a:latin typeface="Arial" panose="020B0604020202020204" pitchFamily="34" charset="0"/>
                <a:ea typeface="MS Mincho"/>
                <a:cs typeface="Times New Roman" panose="02020603050405020304" pitchFamily="18" charset="0"/>
              </a:rPr>
              <a:t> Se deberá activar los planes de contingencia los cuales fueron entregados por parte de las entidades territoriales al INS en el primer semestre del año 2016, el grupo de vigilancia epidemiológica se articulará con los consejos o comités territoriales de gestión del riesgo dando a conocer el comportamiento del evento con el fin de </a:t>
            </a:r>
            <a:r>
              <a:rPr lang="es-ES_tradnl" sz="1600" dirty="0">
                <a:solidFill>
                  <a:srgbClr val="000000"/>
                </a:solidFill>
                <a:latin typeface="Arial" panose="020B0604020202020204" pitchFamily="34" charset="0"/>
                <a:ea typeface="MS Mincho"/>
                <a:cs typeface="Times New Roman" panose="02020603050405020304" pitchFamily="18" charset="0"/>
              </a:rPr>
              <a:t>vigilar, promover y garantizar el flujo efectivo de los procesos de la gestión del riesgo que contribuyan al seguimiento de amenazas, vulnerabilidades y riesgos ocasionados por la </a:t>
            </a:r>
            <a:r>
              <a:rPr lang="es-ES_tradnl" sz="1600" dirty="0">
                <a:latin typeface="Arial" panose="020B0604020202020204" pitchFamily="34" charset="0"/>
                <a:ea typeface="MS Mincho"/>
                <a:cs typeface="Times New Roman" panose="02020603050405020304" pitchFamily="18" charset="0"/>
              </a:rPr>
              <a:t>fabricación, almacenamiento, transporte, manipulación, comercialización y uso inadecuado de la pólvora.</a:t>
            </a:r>
            <a:endParaRPr lang="es-CO" sz="1600" dirty="0">
              <a:latin typeface="Cambria" panose="02040503050406030204" pitchFamily="18" charset="0"/>
              <a:ea typeface="MS Mincho"/>
              <a:cs typeface="Times New Roman" panose="02020603050405020304" pitchFamily="18" charset="0"/>
            </a:endParaRPr>
          </a:p>
          <a:p>
            <a:pPr algn="just">
              <a:lnSpc>
                <a:spcPct val="115000"/>
              </a:lnSpc>
              <a:spcAft>
                <a:spcPts val="1000"/>
              </a:spcAft>
            </a:pPr>
            <a:r>
              <a:rPr lang="es-CO" sz="1600" dirty="0">
                <a:latin typeface="Arial" panose="020B0604020202020204" pitchFamily="34" charset="0"/>
                <a:ea typeface="Times New Roman" panose="02020603050405020304" pitchFamily="18" charset="0"/>
                <a:cs typeface="Times New Roman" panose="02020603050405020304" pitchFamily="18" charset="0"/>
              </a:rPr>
              <a:t>Se debe garantizar la atención integral en salud a los lesionados por la manipulación y uso inadecuado de la pólvora, prestando los servicios necesarios desde la atención de urgencias hasta la rehabilitación del lesionado/a, si así lo requiere, conforme a la normatividad vigente y a los protocolos de atención de cada entidad</a:t>
            </a:r>
            <a:endParaRPr lang="es-CO" sz="1600" dirty="0">
              <a:effectLst/>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10801152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redit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63032"/>
            <a:ext cx="9144000" cy="294968"/>
          </a:xfrm>
          <a:prstGeom prst="rect">
            <a:avLst/>
          </a:prstGeom>
        </p:spPr>
      </p:pic>
      <p:pic>
        <p:nvPicPr>
          <p:cNvPr id="3" name="Imagen 2"/>
          <p:cNvPicPr>
            <a:picLocks noChangeAspect="1"/>
          </p:cNvPicPr>
          <p:nvPr/>
        </p:nvPicPr>
        <p:blipFill>
          <a:blip r:embed="rId3"/>
          <a:stretch>
            <a:fillRect/>
          </a:stretch>
        </p:blipFill>
        <p:spPr>
          <a:xfrm>
            <a:off x="3119900" y="180991"/>
            <a:ext cx="6024100" cy="698500"/>
          </a:xfrm>
          <a:prstGeom prst="rect">
            <a:avLst/>
          </a:prstGeom>
        </p:spPr>
      </p:pic>
      <p:pic>
        <p:nvPicPr>
          <p:cNvPr id="2" name="Imagen 1"/>
          <p:cNvPicPr>
            <a:picLocks noChangeAspect="1"/>
          </p:cNvPicPr>
          <p:nvPr/>
        </p:nvPicPr>
        <p:blipFill>
          <a:blip r:embed="rId4"/>
          <a:stretch>
            <a:fillRect/>
          </a:stretch>
        </p:blipFill>
        <p:spPr>
          <a:xfrm>
            <a:off x="188145" y="240488"/>
            <a:ext cx="952500" cy="698500"/>
          </a:xfrm>
          <a:prstGeom prst="rect">
            <a:avLst/>
          </a:prstGeom>
        </p:spPr>
      </p:pic>
      <p:sp>
        <p:nvSpPr>
          <p:cNvPr id="4" name="Rectángulo 3"/>
          <p:cNvSpPr/>
          <p:nvPr/>
        </p:nvSpPr>
        <p:spPr>
          <a:xfrm>
            <a:off x="3423607" y="370532"/>
            <a:ext cx="5439102" cy="707886"/>
          </a:xfrm>
          <a:prstGeom prst="rect">
            <a:avLst/>
          </a:prstGeom>
        </p:spPr>
        <p:txBody>
          <a:bodyPr wrap="square">
            <a:spAutoFit/>
          </a:bodyPr>
          <a:lstStyle/>
          <a:p>
            <a:endParaRPr lang="es-CO" sz="2000" b="1" dirty="0" smtClean="0">
              <a:solidFill>
                <a:srgbClr val="FFFFFF"/>
              </a:solidFill>
              <a:latin typeface="Garamond" panose="02020404030301010803" pitchFamily="18" charset="0"/>
            </a:endParaRPr>
          </a:p>
          <a:p>
            <a:endParaRPr lang="es-CO" sz="2000" dirty="0">
              <a:solidFill>
                <a:srgbClr val="7F7F7F"/>
              </a:solidFill>
              <a:latin typeface="Garamond" panose="02020404030301010803" pitchFamily="18" charset="0"/>
            </a:endParaRPr>
          </a:p>
        </p:txBody>
      </p:sp>
      <p:sp>
        <p:nvSpPr>
          <p:cNvPr id="7" name="Rectángulo 6"/>
          <p:cNvSpPr/>
          <p:nvPr/>
        </p:nvSpPr>
        <p:spPr>
          <a:xfrm>
            <a:off x="115502" y="5834421"/>
            <a:ext cx="6968692" cy="481670"/>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Departamento Administrativo Nacional de Estadística – DANE.</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9" name="Rectángulo 8"/>
          <p:cNvSpPr/>
          <p:nvPr/>
        </p:nvSpPr>
        <p:spPr>
          <a:xfrm>
            <a:off x="3675888" y="211322"/>
            <a:ext cx="4572000" cy="646331"/>
          </a:xfrm>
          <a:prstGeom prst="rect">
            <a:avLst/>
          </a:prstGeom>
        </p:spPr>
        <p:txBody>
          <a:bodyPr>
            <a:spAutoFit/>
          </a:bodyPr>
          <a:lstStyle/>
          <a:p>
            <a:pPr lvl="0" algn="ctr"/>
            <a:r>
              <a:rPr lang="es-CO" dirty="0">
                <a:solidFill>
                  <a:prstClr val="white"/>
                </a:solidFill>
              </a:rPr>
              <a:t>Metodología para la vigilancia intensificada de lesiones por pólvora</a:t>
            </a:r>
          </a:p>
        </p:txBody>
      </p:sp>
      <p:sp>
        <p:nvSpPr>
          <p:cNvPr id="6" name="Rectángulo 5"/>
          <p:cNvSpPr/>
          <p:nvPr/>
        </p:nvSpPr>
        <p:spPr>
          <a:xfrm>
            <a:off x="188145" y="1496388"/>
            <a:ext cx="8059743" cy="3277820"/>
          </a:xfrm>
          <a:prstGeom prst="rect">
            <a:avLst/>
          </a:prstGeom>
        </p:spPr>
        <p:txBody>
          <a:bodyPr wrap="square">
            <a:spAutoFit/>
          </a:bodyPr>
          <a:lstStyle/>
          <a:p>
            <a:pPr algn="just">
              <a:lnSpc>
                <a:spcPct val="115000"/>
              </a:lnSpc>
              <a:spcAft>
                <a:spcPts val="0"/>
              </a:spcAft>
            </a:pPr>
            <a:r>
              <a:rPr lang="es-ES_tradnl" b="1" u="sng" dirty="0">
                <a:latin typeface="Arial" panose="020B0604020202020204" pitchFamily="34" charset="0"/>
                <a:ea typeface="MS Mincho"/>
                <a:cs typeface="Times New Roman" panose="02020603050405020304" pitchFamily="18" charset="0"/>
              </a:rPr>
              <a:t>Análisis de </a:t>
            </a:r>
            <a:r>
              <a:rPr lang="es-ES_tradnl" b="1" u="sng" dirty="0" smtClean="0">
                <a:latin typeface="Arial" panose="020B0604020202020204" pitchFamily="34" charset="0"/>
                <a:ea typeface="MS Mincho"/>
                <a:cs typeface="Times New Roman" panose="02020603050405020304" pitchFamily="18" charset="0"/>
              </a:rPr>
              <a:t>muertes</a:t>
            </a:r>
            <a:r>
              <a:rPr lang="es-ES_tradnl" b="1" dirty="0" smtClean="0">
                <a:latin typeface="Arial" panose="020B0604020202020204" pitchFamily="34" charset="0"/>
                <a:ea typeface="MS Mincho"/>
                <a:cs typeface="Times New Roman" panose="02020603050405020304" pitchFamily="18" charset="0"/>
              </a:rPr>
              <a:t>:</a:t>
            </a:r>
            <a:endParaRPr lang="es-CO" sz="2000" dirty="0">
              <a:latin typeface="Cambria" panose="02040503050406030204" pitchFamily="18" charset="0"/>
              <a:ea typeface="MS Mincho"/>
              <a:cs typeface="Times New Roman" panose="02020603050405020304" pitchFamily="18" charset="0"/>
            </a:endParaRPr>
          </a:p>
          <a:p>
            <a:pPr algn="just">
              <a:lnSpc>
                <a:spcPct val="115000"/>
              </a:lnSpc>
              <a:spcAft>
                <a:spcPts val="0"/>
              </a:spcAft>
            </a:pPr>
            <a:r>
              <a:rPr lang="es-ES_tradnl" b="1" dirty="0">
                <a:latin typeface="Arial" panose="020B0604020202020204" pitchFamily="34" charset="0"/>
                <a:ea typeface="MS Mincho"/>
                <a:cs typeface="Times New Roman" panose="02020603050405020304" pitchFamily="18" charset="0"/>
              </a:rPr>
              <a:t> </a:t>
            </a:r>
            <a:endParaRPr lang="es-CO" sz="2000" dirty="0">
              <a:latin typeface="Cambria" panose="02040503050406030204" pitchFamily="18" charset="0"/>
              <a:ea typeface="MS Mincho"/>
              <a:cs typeface="Times New Roman" panose="02020603050405020304" pitchFamily="18" charset="0"/>
            </a:endParaRPr>
          </a:p>
          <a:p>
            <a:pPr algn="just">
              <a:lnSpc>
                <a:spcPct val="115000"/>
              </a:lnSpc>
              <a:spcAft>
                <a:spcPts val="0"/>
              </a:spcAft>
            </a:pPr>
            <a:r>
              <a:rPr lang="es-ES_tradnl" dirty="0">
                <a:latin typeface="Arial" panose="020B0604020202020204" pitchFamily="34" charset="0"/>
                <a:ea typeface="MS Mincho"/>
                <a:cs typeface="Times New Roman" panose="02020603050405020304" pitchFamily="18" charset="0"/>
              </a:rPr>
              <a:t>Las Secretarias Municipales de Salud  recopilan  la documentación del evento que proviene de los diferentes sectores e instituciones quienes deberán junto con los responsables de los Comités Regionales de Gestión del Riesgo realizar la investigación de campo.</a:t>
            </a:r>
            <a:endParaRPr lang="es-CO" sz="2000" dirty="0">
              <a:latin typeface="Cambria" panose="02040503050406030204" pitchFamily="18" charset="0"/>
              <a:ea typeface="MS Mincho"/>
              <a:cs typeface="Times New Roman" panose="02020603050405020304" pitchFamily="18" charset="0"/>
            </a:endParaRPr>
          </a:p>
          <a:p>
            <a:pPr algn="just">
              <a:lnSpc>
                <a:spcPct val="115000"/>
              </a:lnSpc>
              <a:spcAft>
                <a:spcPts val="0"/>
              </a:spcAft>
            </a:pPr>
            <a:r>
              <a:rPr lang="es-ES_tradnl" dirty="0">
                <a:latin typeface="Arial" panose="020B0604020202020204" pitchFamily="34" charset="0"/>
                <a:ea typeface="MS Mincho"/>
                <a:cs typeface="Times New Roman" panose="02020603050405020304" pitchFamily="18" charset="0"/>
              </a:rPr>
              <a:t>Las Secretarias Municipales de Salud serán las encargadas de convocar a los actores descritos para analizar el cumplimiento de las acciones  relacionadas con la  promoción, prevención y atención integral establecidas para el evento</a:t>
            </a:r>
            <a:endParaRPr lang="es-CO" sz="2000" dirty="0">
              <a:effectLst/>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8424532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redit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63032"/>
            <a:ext cx="9144000" cy="294968"/>
          </a:xfrm>
          <a:prstGeom prst="rect">
            <a:avLst/>
          </a:prstGeom>
        </p:spPr>
      </p:pic>
      <p:pic>
        <p:nvPicPr>
          <p:cNvPr id="3" name="Imagen 2"/>
          <p:cNvPicPr>
            <a:picLocks noChangeAspect="1"/>
          </p:cNvPicPr>
          <p:nvPr/>
        </p:nvPicPr>
        <p:blipFill>
          <a:blip r:embed="rId3"/>
          <a:stretch>
            <a:fillRect/>
          </a:stretch>
        </p:blipFill>
        <p:spPr>
          <a:xfrm>
            <a:off x="3119900" y="180991"/>
            <a:ext cx="6024100" cy="698500"/>
          </a:xfrm>
          <a:prstGeom prst="rect">
            <a:avLst/>
          </a:prstGeom>
        </p:spPr>
      </p:pic>
      <p:pic>
        <p:nvPicPr>
          <p:cNvPr id="2" name="Imagen 1"/>
          <p:cNvPicPr>
            <a:picLocks noChangeAspect="1"/>
          </p:cNvPicPr>
          <p:nvPr/>
        </p:nvPicPr>
        <p:blipFill>
          <a:blip r:embed="rId4"/>
          <a:stretch>
            <a:fillRect/>
          </a:stretch>
        </p:blipFill>
        <p:spPr>
          <a:xfrm>
            <a:off x="188145" y="240488"/>
            <a:ext cx="952500" cy="698500"/>
          </a:xfrm>
          <a:prstGeom prst="rect">
            <a:avLst/>
          </a:prstGeom>
        </p:spPr>
      </p:pic>
      <p:sp>
        <p:nvSpPr>
          <p:cNvPr id="4" name="Rectángulo 3"/>
          <p:cNvSpPr/>
          <p:nvPr/>
        </p:nvSpPr>
        <p:spPr>
          <a:xfrm>
            <a:off x="3423607" y="370532"/>
            <a:ext cx="5439102" cy="707886"/>
          </a:xfrm>
          <a:prstGeom prst="rect">
            <a:avLst/>
          </a:prstGeom>
        </p:spPr>
        <p:txBody>
          <a:bodyPr wrap="square">
            <a:spAutoFit/>
          </a:bodyPr>
          <a:lstStyle/>
          <a:p>
            <a:endParaRPr lang="es-CO" sz="2000" b="1" dirty="0" smtClean="0">
              <a:solidFill>
                <a:srgbClr val="FFFFFF"/>
              </a:solidFill>
              <a:latin typeface="Garamond" panose="02020404030301010803" pitchFamily="18" charset="0"/>
            </a:endParaRPr>
          </a:p>
          <a:p>
            <a:endParaRPr lang="es-CO" sz="2000" dirty="0">
              <a:solidFill>
                <a:srgbClr val="7F7F7F"/>
              </a:solidFill>
              <a:latin typeface="Garamond" panose="02020404030301010803" pitchFamily="18" charset="0"/>
            </a:endParaRPr>
          </a:p>
        </p:txBody>
      </p:sp>
      <p:sp>
        <p:nvSpPr>
          <p:cNvPr id="7" name="Rectángulo 6"/>
          <p:cNvSpPr/>
          <p:nvPr/>
        </p:nvSpPr>
        <p:spPr>
          <a:xfrm>
            <a:off x="115502" y="5834421"/>
            <a:ext cx="6968692" cy="481670"/>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Departamento Administrativo Nacional de Estadística – DANE.</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9" name="Rectángulo 8"/>
          <p:cNvSpPr/>
          <p:nvPr/>
        </p:nvSpPr>
        <p:spPr>
          <a:xfrm>
            <a:off x="3675888" y="211322"/>
            <a:ext cx="4572000" cy="646331"/>
          </a:xfrm>
          <a:prstGeom prst="rect">
            <a:avLst/>
          </a:prstGeom>
        </p:spPr>
        <p:txBody>
          <a:bodyPr>
            <a:spAutoFit/>
          </a:bodyPr>
          <a:lstStyle/>
          <a:p>
            <a:pPr lvl="0" algn="ctr"/>
            <a:r>
              <a:rPr lang="es-CO" dirty="0">
                <a:solidFill>
                  <a:prstClr val="white"/>
                </a:solidFill>
              </a:rPr>
              <a:t>Metodología para la vigilancia intensificada de lesiones por pólvora</a:t>
            </a:r>
          </a:p>
        </p:txBody>
      </p:sp>
      <p:sp>
        <p:nvSpPr>
          <p:cNvPr id="6" name="Rectángulo 5"/>
          <p:cNvSpPr/>
          <p:nvPr/>
        </p:nvSpPr>
        <p:spPr>
          <a:xfrm>
            <a:off x="580521" y="882294"/>
            <a:ext cx="2441694" cy="410882"/>
          </a:xfrm>
          <a:prstGeom prst="rect">
            <a:avLst/>
          </a:prstGeom>
        </p:spPr>
        <p:txBody>
          <a:bodyPr wrap="none">
            <a:spAutoFit/>
          </a:bodyPr>
          <a:lstStyle/>
          <a:p>
            <a:pPr lvl="0" algn="just">
              <a:lnSpc>
                <a:spcPct val="115000"/>
              </a:lnSpc>
            </a:pPr>
            <a:r>
              <a:rPr lang="es-ES_tradnl" b="1" u="sng" dirty="0">
                <a:solidFill>
                  <a:prstClr val="black"/>
                </a:solidFill>
                <a:latin typeface="Arial" panose="020B0604020202020204" pitchFamily="34" charset="0"/>
                <a:ea typeface="MS Mincho"/>
                <a:cs typeface="Times New Roman" panose="02020603050405020304" pitchFamily="18" charset="0"/>
              </a:rPr>
              <a:t>Análisis de muertes</a:t>
            </a:r>
            <a:r>
              <a:rPr lang="es-ES_tradnl" b="1" dirty="0">
                <a:solidFill>
                  <a:prstClr val="black"/>
                </a:solidFill>
                <a:latin typeface="Arial" panose="020B0604020202020204" pitchFamily="34" charset="0"/>
                <a:ea typeface="MS Mincho"/>
                <a:cs typeface="Times New Roman" panose="02020603050405020304" pitchFamily="18" charset="0"/>
              </a:rPr>
              <a:t>:</a:t>
            </a:r>
            <a:endParaRPr lang="es-CO" sz="2000" dirty="0">
              <a:solidFill>
                <a:prstClr val="black"/>
              </a:solidFill>
              <a:latin typeface="Cambria" panose="02040503050406030204" pitchFamily="18" charset="0"/>
              <a:ea typeface="MS Mincho"/>
              <a:cs typeface="Times New Roman" panose="02020603050405020304" pitchFamily="18" charset="0"/>
            </a:endParaRPr>
          </a:p>
        </p:txBody>
      </p:sp>
      <p:sp>
        <p:nvSpPr>
          <p:cNvPr id="8" name="Rectángulo 7"/>
          <p:cNvSpPr/>
          <p:nvPr/>
        </p:nvSpPr>
        <p:spPr>
          <a:xfrm>
            <a:off x="137160" y="2152626"/>
            <a:ext cx="8725549" cy="3490186"/>
          </a:xfrm>
          <a:prstGeom prst="rect">
            <a:avLst/>
          </a:prstGeom>
        </p:spPr>
        <p:txBody>
          <a:bodyPr wrap="square">
            <a:spAutoFit/>
          </a:bodyPr>
          <a:lstStyle/>
          <a:p>
            <a:pPr algn="just">
              <a:lnSpc>
                <a:spcPct val="115000"/>
              </a:lnSpc>
              <a:spcAft>
                <a:spcPts val="0"/>
              </a:spcAft>
            </a:pPr>
            <a:r>
              <a:rPr lang="es-ES_tradnl" sz="1600" dirty="0">
                <a:latin typeface="Arial" panose="020B0604020202020204" pitchFamily="34" charset="0"/>
                <a:ea typeface="MS Mincho"/>
                <a:cs typeface="Times New Roman" panose="02020603050405020304" pitchFamily="18" charset="0"/>
              </a:rPr>
              <a:t>Este análisis debe contener como mínimo</a:t>
            </a:r>
            <a:r>
              <a:rPr lang="es-ES_tradnl" sz="1600" dirty="0" smtClean="0">
                <a:latin typeface="Arial" panose="020B0604020202020204" pitchFamily="34" charset="0"/>
                <a:ea typeface="MS Mincho"/>
                <a:cs typeface="Times New Roman" panose="02020603050405020304" pitchFamily="18" charset="0"/>
              </a:rPr>
              <a:t>:</a:t>
            </a:r>
          </a:p>
          <a:p>
            <a:pPr algn="just">
              <a:lnSpc>
                <a:spcPct val="115000"/>
              </a:lnSpc>
              <a:spcAft>
                <a:spcPts val="0"/>
              </a:spcAft>
            </a:pPr>
            <a:endParaRPr lang="es-CO" sz="1600" dirty="0">
              <a:latin typeface="Cambria" panose="02040503050406030204" pitchFamily="18" charset="0"/>
              <a:ea typeface="MS Mincho"/>
              <a:cs typeface="Times New Roman" panose="02020603050405020304" pitchFamily="18" charset="0"/>
            </a:endParaRPr>
          </a:p>
          <a:p>
            <a:pPr marL="342900" lvl="0" indent="-342900" algn="just">
              <a:lnSpc>
                <a:spcPct val="115000"/>
              </a:lnSpc>
              <a:spcAft>
                <a:spcPts val="0"/>
              </a:spcAft>
              <a:buFont typeface="Arial" panose="020B0604020202020204" pitchFamily="34" charset="0"/>
              <a:buChar char="-"/>
            </a:pPr>
            <a:r>
              <a:rPr lang="es-ES" sz="1600" dirty="0">
                <a:latin typeface="Arial" panose="020B0604020202020204" pitchFamily="34" charset="0"/>
                <a:ea typeface="MS Mincho"/>
              </a:rPr>
              <a:t>De acuerdo a la información disponible (resumen de caso, entrevista familiar y demás registros de atención en salud de la persona  fallecida</a:t>
            </a:r>
            <a:r>
              <a:rPr lang="es-ES" sz="1600" dirty="0" smtClean="0">
                <a:latin typeface="Arial" panose="020B0604020202020204" pitchFamily="34" charset="0"/>
                <a:ea typeface="MS Mincho"/>
              </a:rPr>
              <a:t>).</a:t>
            </a:r>
          </a:p>
          <a:p>
            <a:pPr marL="342900" lvl="0" indent="-342900" algn="just">
              <a:lnSpc>
                <a:spcPct val="115000"/>
              </a:lnSpc>
              <a:spcAft>
                <a:spcPts val="0"/>
              </a:spcAft>
              <a:buFont typeface="Arial" panose="020B0604020202020204" pitchFamily="34" charset="0"/>
              <a:buChar char="-"/>
            </a:pPr>
            <a:endParaRPr lang="es-CO" sz="1600" dirty="0">
              <a:latin typeface="Times New Roman" panose="02020603050405020304" pitchFamily="18" charset="0"/>
              <a:ea typeface="MS Mincho"/>
            </a:endParaRPr>
          </a:p>
          <a:p>
            <a:pPr marL="342900" lvl="0" indent="-342900" algn="just">
              <a:lnSpc>
                <a:spcPct val="115000"/>
              </a:lnSpc>
              <a:spcAft>
                <a:spcPts val="0"/>
              </a:spcAft>
              <a:buFont typeface="Arial" panose="020B0604020202020204" pitchFamily="34" charset="0"/>
              <a:buChar char="-"/>
            </a:pPr>
            <a:r>
              <a:rPr lang="es-ES" sz="1600" dirty="0">
                <a:latin typeface="Arial" panose="020B0604020202020204" pitchFamily="34" charset="0"/>
                <a:ea typeface="MS Mincho"/>
              </a:rPr>
              <a:t>Evaluar factores de vulnerabilidad que pudieron conllevar a la afectación: como población menor de edad, nivel de escolaridad, empleo, ingreso</a:t>
            </a:r>
            <a:r>
              <a:rPr lang="es-ES" sz="1600" dirty="0" smtClean="0">
                <a:latin typeface="Arial" panose="020B0604020202020204" pitchFamily="34" charset="0"/>
                <a:ea typeface="MS Mincho"/>
              </a:rPr>
              <a:t>.</a:t>
            </a:r>
          </a:p>
          <a:p>
            <a:pPr marL="342900" lvl="0" indent="-342900" algn="just">
              <a:lnSpc>
                <a:spcPct val="115000"/>
              </a:lnSpc>
              <a:spcAft>
                <a:spcPts val="0"/>
              </a:spcAft>
              <a:buFont typeface="Arial" panose="020B0604020202020204" pitchFamily="34" charset="0"/>
              <a:buChar char="-"/>
            </a:pPr>
            <a:endParaRPr lang="es-CO" sz="1600" dirty="0">
              <a:latin typeface="Times New Roman" panose="02020603050405020304" pitchFamily="18" charset="0"/>
              <a:ea typeface="MS Mincho"/>
            </a:endParaRPr>
          </a:p>
          <a:p>
            <a:pPr marL="342900" lvl="0" indent="-342900" algn="just">
              <a:lnSpc>
                <a:spcPct val="115000"/>
              </a:lnSpc>
              <a:spcAft>
                <a:spcPts val="0"/>
              </a:spcAft>
              <a:buFont typeface="Arial" panose="020B0604020202020204" pitchFamily="34" charset="0"/>
              <a:buChar char="-"/>
            </a:pPr>
            <a:r>
              <a:rPr lang="es-ES" sz="1600" dirty="0">
                <a:latin typeface="Arial" panose="020B0604020202020204" pitchFamily="34" charset="0"/>
                <a:ea typeface="MS Mincho"/>
              </a:rPr>
              <a:t>Autonomía en la toma de decisión como: se encontraba bajo el efecto de sustancias psicoactivas o alcohol, creencias sobre el uso de la pólvora, antecedente ante el uso de la pólvora a nivel familiar, comunitario, si era espectador o la estaba manipulando</a:t>
            </a:r>
            <a:endParaRPr lang="es-CO" sz="1600" dirty="0">
              <a:latin typeface="Times New Roman" panose="02020603050405020304" pitchFamily="18" charset="0"/>
              <a:ea typeface="MS Mincho"/>
            </a:endParaRPr>
          </a:p>
          <a:p>
            <a:pPr algn="just">
              <a:lnSpc>
                <a:spcPct val="115000"/>
              </a:lnSpc>
              <a:spcAft>
                <a:spcPts val="0"/>
              </a:spcAft>
            </a:pPr>
            <a:r>
              <a:rPr lang="es-ES_tradnl" sz="1600" dirty="0">
                <a:latin typeface="Arial" panose="020B0604020202020204" pitchFamily="34" charset="0"/>
                <a:ea typeface="MS Mincho"/>
                <a:cs typeface="Times New Roman" panose="02020603050405020304" pitchFamily="18" charset="0"/>
              </a:rPr>
              <a:t> </a:t>
            </a:r>
            <a:endParaRPr lang="es-CO" sz="1600" dirty="0">
              <a:effectLst/>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2017489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redit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63032"/>
            <a:ext cx="9144000" cy="294968"/>
          </a:xfrm>
          <a:prstGeom prst="rect">
            <a:avLst/>
          </a:prstGeom>
        </p:spPr>
      </p:pic>
      <p:pic>
        <p:nvPicPr>
          <p:cNvPr id="3" name="Imagen 2"/>
          <p:cNvPicPr>
            <a:picLocks noChangeAspect="1"/>
          </p:cNvPicPr>
          <p:nvPr/>
        </p:nvPicPr>
        <p:blipFill>
          <a:blip r:embed="rId3"/>
          <a:stretch>
            <a:fillRect/>
          </a:stretch>
        </p:blipFill>
        <p:spPr>
          <a:xfrm>
            <a:off x="3119900" y="240488"/>
            <a:ext cx="6024100" cy="698500"/>
          </a:xfrm>
          <a:prstGeom prst="rect">
            <a:avLst/>
          </a:prstGeom>
        </p:spPr>
      </p:pic>
      <p:pic>
        <p:nvPicPr>
          <p:cNvPr id="2" name="Imagen 1"/>
          <p:cNvPicPr>
            <a:picLocks noChangeAspect="1"/>
          </p:cNvPicPr>
          <p:nvPr/>
        </p:nvPicPr>
        <p:blipFill>
          <a:blip r:embed="rId4"/>
          <a:stretch>
            <a:fillRect/>
          </a:stretch>
        </p:blipFill>
        <p:spPr>
          <a:xfrm>
            <a:off x="188145" y="240488"/>
            <a:ext cx="952500" cy="698500"/>
          </a:xfrm>
          <a:prstGeom prst="rect">
            <a:avLst/>
          </a:prstGeom>
        </p:spPr>
      </p:pic>
      <p:sp>
        <p:nvSpPr>
          <p:cNvPr id="4" name="Rectángulo 3"/>
          <p:cNvSpPr/>
          <p:nvPr/>
        </p:nvSpPr>
        <p:spPr>
          <a:xfrm>
            <a:off x="3423607" y="370532"/>
            <a:ext cx="5439102" cy="707886"/>
          </a:xfrm>
          <a:prstGeom prst="rect">
            <a:avLst/>
          </a:prstGeom>
        </p:spPr>
        <p:txBody>
          <a:bodyPr wrap="square">
            <a:spAutoFit/>
          </a:bodyPr>
          <a:lstStyle/>
          <a:p>
            <a:endParaRPr lang="es-CO" sz="2000" b="1" dirty="0" smtClean="0">
              <a:solidFill>
                <a:srgbClr val="FFFFFF"/>
              </a:solidFill>
              <a:latin typeface="Garamond" panose="02020404030301010803" pitchFamily="18" charset="0"/>
            </a:endParaRPr>
          </a:p>
          <a:p>
            <a:endParaRPr lang="es-CO" sz="2000" dirty="0">
              <a:solidFill>
                <a:srgbClr val="7F7F7F"/>
              </a:solidFill>
              <a:latin typeface="Garamond" panose="02020404030301010803" pitchFamily="18" charset="0"/>
            </a:endParaRPr>
          </a:p>
        </p:txBody>
      </p:sp>
      <p:sp>
        <p:nvSpPr>
          <p:cNvPr id="7" name="Rectángulo 6"/>
          <p:cNvSpPr/>
          <p:nvPr/>
        </p:nvSpPr>
        <p:spPr>
          <a:xfrm>
            <a:off x="129942" y="6558961"/>
            <a:ext cx="4572000" cy="287002"/>
          </a:xfrm>
          <a:prstGeom prst="rect">
            <a:avLst/>
          </a:prstGeom>
        </p:spPr>
        <p:txBody>
          <a:bodyPr>
            <a:spAutoFit/>
          </a:bodyPr>
          <a:lstStyle/>
          <a:p>
            <a:pPr algn="just">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Instituto Nacional de Salud, Sivigila, Colombia, 2015 - 2016.</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8" name="Rectángulo 7"/>
          <p:cNvSpPr/>
          <p:nvPr/>
        </p:nvSpPr>
        <p:spPr>
          <a:xfrm>
            <a:off x="3210024" y="240488"/>
            <a:ext cx="5933975" cy="954107"/>
          </a:xfrm>
          <a:prstGeom prst="rect">
            <a:avLst/>
          </a:prstGeom>
        </p:spPr>
        <p:txBody>
          <a:bodyPr wrap="square">
            <a:spAutoFit/>
          </a:bodyPr>
          <a:lstStyle/>
          <a:p>
            <a:pPr algn="ctr">
              <a:spcAft>
                <a:spcPts val="0"/>
              </a:spcAft>
            </a:pPr>
            <a:r>
              <a:rPr lang="es-ES" sz="1400" b="1" dirty="0">
                <a:solidFill>
                  <a:schemeClr val="bg1"/>
                </a:solidFill>
                <a:latin typeface="Arial" panose="020B0604020202020204" pitchFamily="34" charset="0"/>
                <a:ea typeface="Calibri" panose="020F0502020204030204" pitchFamily="34" charset="0"/>
              </a:rPr>
              <a:t>Distribución por entidad territorial de ocurrencia de casos de lesiones por </a:t>
            </a:r>
            <a:r>
              <a:rPr lang="es-ES" sz="1400" b="1" dirty="0" smtClean="0">
                <a:solidFill>
                  <a:schemeClr val="bg1"/>
                </a:solidFill>
                <a:latin typeface="Arial" panose="020B0604020202020204" pitchFamily="34" charset="0"/>
                <a:ea typeface="Calibri" panose="020F0502020204030204" pitchFamily="34" charset="0"/>
              </a:rPr>
              <a:t>pólvora </a:t>
            </a:r>
            <a:r>
              <a:rPr lang="es-ES" sz="1400" b="1" dirty="0">
                <a:solidFill>
                  <a:schemeClr val="bg1"/>
                </a:solidFill>
                <a:latin typeface="Arial" panose="020B0604020202020204" pitchFamily="34" charset="0"/>
                <a:ea typeface="Calibri" panose="020F0502020204030204" pitchFamily="34" charset="0"/>
              </a:rPr>
              <a:t>y grupo de edad, Colombia,  desde el 01 diciembre al 16 de enero, 2014-2015, 2015-2016 </a:t>
            </a:r>
            <a:endParaRPr lang="es-CO" sz="1400" dirty="0">
              <a:solidFill>
                <a:schemeClr val="bg1"/>
              </a:solidFill>
              <a:latin typeface="Times New Roman" panose="02020603050405020304" pitchFamily="18" charset="0"/>
              <a:ea typeface="Times New Roman" panose="02020603050405020304" pitchFamily="18" charset="0"/>
            </a:endParaRPr>
          </a:p>
          <a:p>
            <a:pPr>
              <a:spcAft>
                <a:spcPts val="0"/>
              </a:spcAft>
            </a:pPr>
            <a:r>
              <a:rPr lang="es-ES" sz="1400" b="1" dirty="0">
                <a:solidFill>
                  <a:schemeClr val="bg1"/>
                </a:solidFill>
                <a:latin typeface="Arial" panose="020B0604020202020204" pitchFamily="34" charset="0"/>
                <a:ea typeface="Calibri" panose="020F0502020204030204" pitchFamily="34" charset="0"/>
              </a:rPr>
              <a:t> </a:t>
            </a:r>
            <a:endParaRPr lang="es-CO" sz="1400" dirty="0">
              <a:solidFill>
                <a:schemeClr val="bg1"/>
              </a:solidFill>
              <a:effectLst/>
              <a:latin typeface="Times New Roman" panose="02020603050405020304" pitchFamily="18" charset="0"/>
              <a:ea typeface="Times New Roman" panose="02020603050405020304" pitchFamily="18" charset="0"/>
            </a:endParaRPr>
          </a:p>
        </p:txBody>
      </p:sp>
      <p:pic>
        <p:nvPicPr>
          <p:cNvPr id="10" name="Imagen 9"/>
          <p:cNvPicPr>
            <a:picLocks noChangeAspect="1"/>
          </p:cNvPicPr>
          <p:nvPr/>
        </p:nvPicPr>
        <p:blipFill>
          <a:blip r:embed="rId5"/>
          <a:stretch>
            <a:fillRect/>
          </a:stretch>
        </p:blipFill>
        <p:spPr>
          <a:xfrm>
            <a:off x="1140646" y="968516"/>
            <a:ext cx="6578816" cy="5450844"/>
          </a:xfrm>
          <a:prstGeom prst="rect">
            <a:avLst/>
          </a:prstGeom>
        </p:spPr>
      </p:pic>
      <p:sp>
        <p:nvSpPr>
          <p:cNvPr id="6" name="Rectángulo 5"/>
          <p:cNvSpPr/>
          <p:nvPr/>
        </p:nvSpPr>
        <p:spPr>
          <a:xfrm>
            <a:off x="832104" y="1773936"/>
            <a:ext cx="7223760" cy="512064"/>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1" name="Rectángulo 10"/>
          <p:cNvSpPr/>
          <p:nvPr/>
        </p:nvSpPr>
        <p:spPr>
          <a:xfrm>
            <a:off x="832104" y="2933063"/>
            <a:ext cx="7223760" cy="37577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2" name="Rectángulo 11"/>
          <p:cNvSpPr/>
          <p:nvPr/>
        </p:nvSpPr>
        <p:spPr>
          <a:xfrm>
            <a:off x="774123" y="4444722"/>
            <a:ext cx="7223760" cy="906657"/>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3" name="Rectángulo 12"/>
          <p:cNvSpPr/>
          <p:nvPr/>
        </p:nvSpPr>
        <p:spPr>
          <a:xfrm>
            <a:off x="818174" y="2520392"/>
            <a:ext cx="7223760" cy="134719"/>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6252952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redit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63032"/>
            <a:ext cx="9144000" cy="294968"/>
          </a:xfrm>
          <a:prstGeom prst="rect">
            <a:avLst/>
          </a:prstGeom>
        </p:spPr>
      </p:pic>
      <p:pic>
        <p:nvPicPr>
          <p:cNvPr id="3" name="Imagen 2"/>
          <p:cNvPicPr>
            <a:picLocks noChangeAspect="1"/>
          </p:cNvPicPr>
          <p:nvPr/>
        </p:nvPicPr>
        <p:blipFill>
          <a:blip r:embed="rId3"/>
          <a:stretch>
            <a:fillRect/>
          </a:stretch>
        </p:blipFill>
        <p:spPr>
          <a:xfrm>
            <a:off x="3119900" y="180991"/>
            <a:ext cx="6024100" cy="698500"/>
          </a:xfrm>
          <a:prstGeom prst="rect">
            <a:avLst/>
          </a:prstGeom>
        </p:spPr>
      </p:pic>
      <p:pic>
        <p:nvPicPr>
          <p:cNvPr id="2" name="Imagen 1"/>
          <p:cNvPicPr>
            <a:picLocks noChangeAspect="1"/>
          </p:cNvPicPr>
          <p:nvPr/>
        </p:nvPicPr>
        <p:blipFill>
          <a:blip r:embed="rId4"/>
          <a:stretch>
            <a:fillRect/>
          </a:stretch>
        </p:blipFill>
        <p:spPr>
          <a:xfrm>
            <a:off x="188145" y="240488"/>
            <a:ext cx="952500" cy="698500"/>
          </a:xfrm>
          <a:prstGeom prst="rect">
            <a:avLst/>
          </a:prstGeom>
        </p:spPr>
      </p:pic>
      <p:sp>
        <p:nvSpPr>
          <p:cNvPr id="4" name="Rectángulo 3"/>
          <p:cNvSpPr/>
          <p:nvPr/>
        </p:nvSpPr>
        <p:spPr>
          <a:xfrm>
            <a:off x="3423607" y="370532"/>
            <a:ext cx="5439102" cy="707886"/>
          </a:xfrm>
          <a:prstGeom prst="rect">
            <a:avLst/>
          </a:prstGeom>
        </p:spPr>
        <p:txBody>
          <a:bodyPr wrap="square">
            <a:spAutoFit/>
          </a:bodyPr>
          <a:lstStyle/>
          <a:p>
            <a:endParaRPr lang="es-CO" sz="2000" b="1" dirty="0" smtClean="0">
              <a:solidFill>
                <a:srgbClr val="FFFFFF"/>
              </a:solidFill>
              <a:latin typeface="Garamond" panose="02020404030301010803" pitchFamily="18" charset="0"/>
            </a:endParaRPr>
          </a:p>
          <a:p>
            <a:endParaRPr lang="es-CO" sz="2000" dirty="0">
              <a:solidFill>
                <a:srgbClr val="7F7F7F"/>
              </a:solidFill>
              <a:latin typeface="Garamond" panose="02020404030301010803" pitchFamily="18" charset="0"/>
            </a:endParaRPr>
          </a:p>
        </p:txBody>
      </p:sp>
      <p:sp>
        <p:nvSpPr>
          <p:cNvPr id="7" name="Rectángulo 6"/>
          <p:cNvSpPr/>
          <p:nvPr/>
        </p:nvSpPr>
        <p:spPr>
          <a:xfrm>
            <a:off x="115502" y="5834421"/>
            <a:ext cx="6968692" cy="481670"/>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Departamento Administrativo Nacional de Estadística – DANE.</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9" name="Rectángulo 8"/>
          <p:cNvSpPr/>
          <p:nvPr/>
        </p:nvSpPr>
        <p:spPr>
          <a:xfrm>
            <a:off x="3675888" y="211322"/>
            <a:ext cx="4572000" cy="646331"/>
          </a:xfrm>
          <a:prstGeom prst="rect">
            <a:avLst/>
          </a:prstGeom>
        </p:spPr>
        <p:txBody>
          <a:bodyPr>
            <a:spAutoFit/>
          </a:bodyPr>
          <a:lstStyle/>
          <a:p>
            <a:pPr lvl="0" algn="ctr"/>
            <a:r>
              <a:rPr lang="es-CO" dirty="0">
                <a:solidFill>
                  <a:prstClr val="white"/>
                </a:solidFill>
              </a:rPr>
              <a:t>Metodología para la vigilancia intensificada de lesiones por pólvora</a:t>
            </a:r>
          </a:p>
        </p:txBody>
      </p:sp>
      <p:sp>
        <p:nvSpPr>
          <p:cNvPr id="8" name="Rectángulo 7"/>
          <p:cNvSpPr/>
          <p:nvPr/>
        </p:nvSpPr>
        <p:spPr>
          <a:xfrm>
            <a:off x="580521" y="882294"/>
            <a:ext cx="2441694" cy="410882"/>
          </a:xfrm>
          <a:prstGeom prst="rect">
            <a:avLst/>
          </a:prstGeom>
        </p:spPr>
        <p:txBody>
          <a:bodyPr wrap="none">
            <a:spAutoFit/>
          </a:bodyPr>
          <a:lstStyle/>
          <a:p>
            <a:pPr lvl="0" algn="just">
              <a:lnSpc>
                <a:spcPct val="115000"/>
              </a:lnSpc>
            </a:pPr>
            <a:r>
              <a:rPr lang="es-ES_tradnl" b="1" u="sng" dirty="0">
                <a:solidFill>
                  <a:prstClr val="black"/>
                </a:solidFill>
                <a:latin typeface="Arial" panose="020B0604020202020204" pitchFamily="34" charset="0"/>
                <a:ea typeface="MS Mincho"/>
                <a:cs typeface="Times New Roman" panose="02020603050405020304" pitchFamily="18" charset="0"/>
              </a:rPr>
              <a:t>Análisis de muertes</a:t>
            </a:r>
            <a:r>
              <a:rPr lang="es-ES_tradnl" b="1" dirty="0">
                <a:solidFill>
                  <a:prstClr val="black"/>
                </a:solidFill>
                <a:latin typeface="Arial" panose="020B0604020202020204" pitchFamily="34" charset="0"/>
                <a:ea typeface="MS Mincho"/>
                <a:cs typeface="Times New Roman" panose="02020603050405020304" pitchFamily="18" charset="0"/>
              </a:rPr>
              <a:t>:</a:t>
            </a:r>
            <a:endParaRPr lang="es-CO" sz="2000" dirty="0">
              <a:solidFill>
                <a:prstClr val="black"/>
              </a:solidFill>
              <a:latin typeface="Cambria" panose="02040503050406030204" pitchFamily="18" charset="0"/>
              <a:ea typeface="MS Mincho"/>
              <a:cs typeface="Times New Roman" panose="02020603050405020304" pitchFamily="18" charset="0"/>
            </a:endParaRPr>
          </a:p>
        </p:txBody>
      </p:sp>
      <p:sp>
        <p:nvSpPr>
          <p:cNvPr id="6" name="Rectángulo 5"/>
          <p:cNvSpPr/>
          <p:nvPr/>
        </p:nvSpPr>
        <p:spPr>
          <a:xfrm>
            <a:off x="188145" y="1188783"/>
            <a:ext cx="8674564" cy="5387757"/>
          </a:xfrm>
          <a:prstGeom prst="rect">
            <a:avLst/>
          </a:prstGeom>
        </p:spPr>
        <p:txBody>
          <a:bodyPr wrap="square">
            <a:spAutoFit/>
          </a:bodyPr>
          <a:lstStyle/>
          <a:p>
            <a:pPr marL="342900" lvl="0" indent="-342900" algn="just">
              <a:lnSpc>
                <a:spcPct val="115000"/>
              </a:lnSpc>
              <a:spcAft>
                <a:spcPts val="0"/>
              </a:spcAft>
              <a:buFont typeface="Arial" panose="020B0604020202020204" pitchFamily="34" charset="0"/>
              <a:buChar char="-"/>
            </a:pPr>
            <a:r>
              <a:rPr lang="es-ES" sz="1600" dirty="0">
                <a:latin typeface="Arial" panose="020B0604020202020204" pitchFamily="34" charset="0"/>
                <a:ea typeface="MS Mincho"/>
              </a:rPr>
              <a:t>Evaluar los riesgos como:</a:t>
            </a:r>
            <a:endParaRPr lang="es-CO" sz="1600" dirty="0">
              <a:latin typeface="Times New Roman" panose="02020603050405020304" pitchFamily="18" charset="0"/>
              <a:ea typeface="MS Mincho"/>
            </a:endParaRPr>
          </a:p>
          <a:p>
            <a:pPr marL="457200" algn="just">
              <a:lnSpc>
                <a:spcPct val="115000"/>
              </a:lnSpc>
              <a:spcAft>
                <a:spcPts val="0"/>
              </a:spcAft>
            </a:pPr>
            <a:r>
              <a:rPr lang="es-ES" sz="1600" dirty="0">
                <a:latin typeface="Arial" panose="020B0604020202020204" pitchFamily="34" charset="0"/>
                <a:ea typeface="Times New Roman" panose="02020603050405020304" pitchFamily="18" charset="0"/>
              </a:rPr>
              <a:t> </a:t>
            </a:r>
            <a:endParaRPr lang="es-CO" sz="1600" dirty="0">
              <a:latin typeface="Times New Roman" panose="02020603050405020304" pitchFamily="18" charset="0"/>
              <a:ea typeface="Times New Roman" panose="02020603050405020304" pitchFamily="18" charset="0"/>
            </a:endParaRPr>
          </a:p>
          <a:p>
            <a:pPr marL="742950" lvl="1" indent="-285750" algn="just">
              <a:spcAft>
                <a:spcPts val="0"/>
              </a:spcAft>
              <a:buFont typeface="Courier New" panose="02070309020205020404" pitchFamily="49" charset="0"/>
              <a:buChar char="o"/>
            </a:pPr>
            <a:r>
              <a:rPr lang="es-ES_tradnl" sz="1600" dirty="0">
                <a:latin typeface="Arial" panose="020B0604020202020204" pitchFamily="34" charset="0"/>
                <a:ea typeface="MS Mincho"/>
                <a:cs typeface="Times New Roman" panose="02020603050405020304" pitchFamily="18" charset="0"/>
              </a:rPr>
              <a:t>Existencia de fábricas de pólvora en su jurisdicción, legal e ilegal.</a:t>
            </a:r>
            <a:endParaRPr lang="es-CO" sz="1600" dirty="0">
              <a:latin typeface="Cambria" panose="02040503050406030204" pitchFamily="18" charset="0"/>
              <a:ea typeface="MS Mincho"/>
              <a:cs typeface="Times New Roman" panose="02020603050405020304" pitchFamily="18" charset="0"/>
            </a:endParaRPr>
          </a:p>
          <a:p>
            <a:pPr marL="742950" lvl="1" indent="-285750" algn="just">
              <a:spcAft>
                <a:spcPts val="0"/>
              </a:spcAft>
              <a:buFont typeface="Courier New" panose="02070309020205020404" pitchFamily="49" charset="0"/>
              <a:buChar char="o"/>
            </a:pPr>
            <a:r>
              <a:rPr lang="es-ES_tradnl" sz="1600" dirty="0">
                <a:latin typeface="Arial" panose="020B0604020202020204" pitchFamily="34" charset="0"/>
                <a:ea typeface="MS Mincho"/>
                <a:cs typeface="Times New Roman" panose="02020603050405020304" pitchFamily="18" charset="0"/>
              </a:rPr>
              <a:t>Lugares de almacenamiento de los productos que nos siguen normatividad</a:t>
            </a:r>
            <a:endParaRPr lang="es-CO" sz="1600" dirty="0">
              <a:latin typeface="Cambria" panose="02040503050406030204" pitchFamily="18" charset="0"/>
              <a:ea typeface="MS Mincho"/>
              <a:cs typeface="Times New Roman" panose="02020603050405020304" pitchFamily="18" charset="0"/>
            </a:endParaRPr>
          </a:p>
          <a:p>
            <a:pPr marL="742950" lvl="1" indent="-285750" algn="just">
              <a:spcAft>
                <a:spcPts val="0"/>
              </a:spcAft>
              <a:buFont typeface="Courier New" panose="02070309020205020404" pitchFamily="49" charset="0"/>
              <a:buChar char="o"/>
            </a:pPr>
            <a:r>
              <a:rPr lang="es-ES_tradnl" sz="1600" dirty="0">
                <a:latin typeface="Arial" panose="020B0604020202020204" pitchFamily="34" charset="0"/>
                <a:ea typeface="MS Mincho"/>
                <a:cs typeface="Times New Roman" panose="02020603050405020304" pitchFamily="18" charset="0"/>
              </a:rPr>
              <a:t>Cadena de transporte y comercialización legal e ilegal.</a:t>
            </a:r>
            <a:endParaRPr lang="es-CO" sz="1600" dirty="0">
              <a:latin typeface="Cambria" panose="02040503050406030204" pitchFamily="18" charset="0"/>
              <a:ea typeface="MS Mincho"/>
              <a:cs typeface="Times New Roman" panose="02020603050405020304" pitchFamily="18" charset="0"/>
            </a:endParaRPr>
          </a:p>
          <a:p>
            <a:pPr marL="742950" lvl="1" indent="-285750" algn="just">
              <a:spcAft>
                <a:spcPts val="0"/>
              </a:spcAft>
              <a:buFont typeface="Courier New" panose="02070309020205020404" pitchFamily="49" charset="0"/>
              <a:buChar char="o"/>
            </a:pPr>
            <a:r>
              <a:rPr lang="es-ES_tradnl" sz="1600" dirty="0">
                <a:latin typeface="Arial" panose="020B0604020202020204" pitchFamily="34" charset="0"/>
                <a:ea typeface="MS Mincho"/>
                <a:cs typeface="Times New Roman" panose="02020603050405020304" pitchFamily="18" charset="0"/>
              </a:rPr>
              <a:t>Normatividad vigente nacional y territorial.</a:t>
            </a:r>
            <a:endParaRPr lang="es-CO" sz="1600" dirty="0">
              <a:latin typeface="Cambria" panose="02040503050406030204" pitchFamily="18" charset="0"/>
              <a:ea typeface="MS Mincho"/>
              <a:cs typeface="Times New Roman" panose="02020603050405020304" pitchFamily="18" charset="0"/>
            </a:endParaRPr>
          </a:p>
          <a:p>
            <a:pPr marL="742950" lvl="1" indent="-285750" algn="just">
              <a:spcAft>
                <a:spcPts val="0"/>
              </a:spcAft>
              <a:buFont typeface="Courier New" panose="02070309020205020404" pitchFamily="49" charset="0"/>
              <a:buChar char="o"/>
            </a:pPr>
            <a:r>
              <a:rPr lang="es-ES_tradnl" sz="1600" dirty="0">
                <a:latin typeface="Arial" panose="020B0604020202020204" pitchFamily="34" charset="0"/>
                <a:ea typeface="MS Mincho"/>
                <a:cs typeface="Times New Roman" panose="02020603050405020304" pitchFamily="18" charset="0"/>
              </a:rPr>
              <a:t>Protocolos de vigilancia y control en salud pública.</a:t>
            </a:r>
            <a:endParaRPr lang="es-CO" sz="1600" dirty="0">
              <a:latin typeface="Cambria" panose="02040503050406030204" pitchFamily="18" charset="0"/>
              <a:ea typeface="MS Mincho"/>
              <a:cs typeface="Times New Roman" panose="02020603050405020304" pitchFamily="18" charset="0"/>
            </a:endParaRPr>
          </a:p>
          <a:p>
            <a:pPr marL="742950" lvl="1" indent="-285750" algn="just">
              <a:spcAft>
                <a:spcPts val="0"/>
              </a:spcAft>
              <a:buFont typeface="Courier New" panose="02070309020205020404" pitchFamily="49" charset="0"/>
              <a:buChar char="o"/>
            </a:pPr>
            <a:r>
              <a:rPr lang="es-ES_tradnl" sz="1600" dirty="0">
                <a:latin typeface="Arial" panose="020B0604020202020204" pitchFamily="34" charset="0"/>
                <a:ea typeface="MS Mincho"/>
                <a:cs typeface="Times New Roman" panose="02020603050405020304" pitchFamily="18" charset="0"/>
              </a:rPr>
              <a:t>Capacidad de respuesta frente a la ocurrencia de los eventos en salud: Entidades Administradoras de Planes de Beneficios (EAPB) y red de prestadores de servicios de salud que incluye red de atención pre hospitalaria, red de urgencias, red hospitalaria con sus diferentes niveles de complejidad, Sistema de referencia y contra referencia, Centros Reguladores de Urgencias Emergencias y Desastres, con sus respectivos protocolos de atención establecidos e implementados y teniendo en cuenta todos los recursos necesarios (humanos, físicos y de infraestructura, tecnológicos, financieros).</a:t>
            </a:r>
            <a:endParaRPr lang="es-CO" sz="1600" dirty="0">
              <a:latin typeface="Cambria" panose="02040503050406030204" pitchFamily="18" charset="0"/>
              <a:ea typeface="MS Mincho"/>
              <a:cs typeface="Times New Roman" panose="02020603050405020304" pitchFamily="18" charset="0"/>
            </a:endParaRPr>
          </a:p>
          <a:p>
            <a:pPr marL="742950" lvl="1" indent="-285750" algn="just">
              <a:spcAft>
                <a:spcPts val="0"/>
              </a:spcAft>
              <a:buFont typeface="Courier New" panose="02070309020205020404" pitchFamily="49" charset="0"/>
              <a:buChar char="o"/>
            </a:pPr>
            <a:r>
              <a:rPr lang="es-ES_tradnl" sz="1600" dirty="0">
                <a:latin typeface="Arial" panose="020B0604020202020204" pitchFamily="34" charset="0"/>
                <a:ea typeface="MS Mincho"/>
                <a:cs typeface="Times New Roman" panose="02020603050405020304" pitchFamily="18" charset="0"/>
              </a:rPr>
              <a:t>Percepción del riesgo de eventos en salud por la fabricación, almacenamiento, transporte, comercialización, manipulación y uso de pólvora, por parte de la comunidad y el sector salud.</a:t>
            </a:r>
            <a:endParaRPr lang="es-CO" sz="1600" dirty="0">
              <a:latin typeface="Cambria" panose="02040503050406030204" pitchFamily="18" charset="0"/>
              <a:ea typeface="MS Mincho"/>
              <a:cs typeface="Times New Roman" panose="02020603050405020304" pitchFamily="18" charset="0"/>
            </a:endParaRPr>
          </a:p>
          <a:p>
            <a:pPr algn="just">
              <a:spcAft>
                <a:spcPts val="0"/>
              </a:spcAft>
            </a:pPr>
            <a:r>
              <a:rPr lang="es-ES_tradnl" sz="1600" dirty="0">
                <a:latin typeface="Arial" panose="020B0604020202020204" pitchFamily="34" charset="0"/>
                <a:ea typeface="MS Mincho"/>
                <a:cs typeface="Times New Roman" panose="02020603050405020304" pitchFamily="18" charset="0"/>
              </a:rPr>
              <a:t> </a:t>
            </a:r>
            <a:endParaRPr lang="es-CO" sz="1600" dirty="0">
              <a:latin typeface="Cambria" panose="02040503050406030204" pitchFamily="18" charset="0"/>
              <a:ea typeface="MS Mincho"/>
              <a:cs typeface="Times New Roman" panose="02020603050405020304" pitchFamily="18" charset="0"/>
            </a:endParaRPr>
          </a:p>
          <a:p>
            <a:pPr marL="342900" lvl="0" indent="-342900" algn="just">
              <a:lnSpc>
                <a:spcPct val="115000"/>
              </a:lnSpc>
              <a:spcAft>
                <a:spcPts val="0"/>
              </a:spcAft>
              <a:buFont typeface="Arial" panose="020B0604020202020204" pitchFamily="34" charset="0"/>
              <a:buChar char="-"/>
            </a:pPr>
            <a:r>
              <a:rPr lang="es-ES" sz="1600" dirty="0">
                <a:latin typeface="Arial" panose="020B0604020202020204" pitchFamily="34" charset="0"/>
                <a:ea typeface="MS Mincho"/>
              </a:rPr>
              <a:t>Evaluar factores relacionados con la atención al servicio de salud y si se activó la ruta de atención (¿en el caso de ser un menor de edad se informó a la autoridad pertinente?).</a:t>
            </a:r>
            <a:endParaRPr lang="es-CO" sz="1600" dirty="0">
              <a:latin typeface="Times New Roman" panose="02020603050405020304" pitchFamily="18" charset="0"/>
              <a:ea typeface="MS Mincho"/>
            </a:endParaRPr>
          </a:p>
        </p:txBody>
      </p:sp>
    </p:spTree>
    <p:extLst>
      <p:ext uri="{BB962C8B-B14F-4D97-AF65-F5344CB8AC3E}">
        <p14:creationId xmlns:p14="http://schemas.microsoft.com/office/powerpoint/2010/main" val="41495582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redit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63032"/>
            <a:ext cx="9144000" cy="294968"/>
          </a:xfrm>
          <a:prstGeom prst="rect">
            <a:avLst/>
          </a:prstGeom>
        </p:spPr>
      </p:pic>
      <p:pic>
        <p:nvPicPr>
          <p:cNvPr id="3" name="Imagen 2"/>
          <p:cNvPicPr>
            <a:picLocks noChangeAspect="1"/>
          </p:cNvPicPr>
          <p:nvPr/>
        </p:nvPicPr>
        <p:blipFill>
          <a:blip r:embed="rId3"/>
          <a:stretch>
            <a:fillRect/>
          </a:stretch>
        </p:blipFill>
        <p:spPr>
          <a:xfrm>
            <a:off x="3119900" y="180991"/>
            <a:ext cx="6024100" cy="698500"/>
          </a:xfrm>
          <a:prstGeom prst="rect">
            <a:avLst/>
          </a:prstGeom>
        </p:spPr>
      </p:pic>
      <p:pic>
        <p:nvPicPr>
          <p:cNvPr id="2" name="Imagen 1"/>
          <p:cNvPicPr>
            <a:picLocks noChangeAspect="1"/>
          </p:cNvPicPr>
          <p:nvPr/>
        </p:nvPicPr>
        <p:blipFill>
          <a:blip r:embed="rId4"/>
          <a:stretch>
            <a:fillRect/>
          </a:stretch>
        </p:blipFill>
        <p:spPr>
          <a:xfrm>
            <a:off x="188145" y="240488"/>
            <a:ext cx="952500" cy="698500"/>
          </a:xfrm>
          <a:prstGeom prst="rect">
            <a:avLst/>
          </a:prstGeom>
        </p:spPr>
      </p:pic>
      <p:sp>
        <p:nvSpPr>
          <p:cNvPr id="4" name="Rectángulo 3"/>
          <p:cNvSpPr/>
          <p:nvPr/>
        </p:nvSpPr>
        <p:spPr>
          <a:xfrm>
            <a:off x="3423607" y="370532"/>
            <a:ext cx="5439102" cy="707886"/>
          </a:xfrm>
          <a:prstGeom prst="rect">
            <a:avLst/>
          </a:prstGeom>
        </p:spPr>
        <p:txBody>
          <a:bodyPr wrap="square">
            <a:spAutoFit/>
          </a:bodyPr>
          <a:lstStyle/>
          <a:p>
            <a:endParaRPr lang="es-CO" sz="2000" b="1" dirty="0" smtClean="0">
              <a:solidFill>
                <a:srgbClr val="FFFFFF"/>
              </a:solidFill>
              <a:latin typeface="Garamond" panose="02020404030301010803" pitchFamily="18" charset="0"/>
            </a:endParaRPr>
          </a:p>
          <a:p>
            <a:endParaRPr lang="es-CO" sz="2000" dirty="0">
              <a:solidFill>
                <a:srgbClr val="7F7F7F"/>
              </a:solidFill>
              <a:latin typeface="Garamond" panose="02020404030301010803" pitchFamily="18" charset="0"/>
            </a:endParaRPr>
          </a:p>
        </p:txBody>
      </p:sp>
      <p:sp>
        <p:nvSpPr>
          <p:cNvPr id="7" name="Rectángulo 6"/>
          <p:cNvSpPr/>
          <p:nvPr/>
        </p:nvSpPr>
        <p:spPr>
          <a:xfrm>
            <a:off x="115502" y="5834421"/>
            <a:ext cx="6968692" cy="481670"/>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Departamento Administrativo Nacional de Estadística – DANE.</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9" name="Rectángulo 8"/>
          <p:cNvSpPr/>
          <p:nvPr/>
        </p:nvSpPr>
        <p:spPr>
          <a:xfrm>
            <a:off x="3675888" y="211322"/>
            <a:ext cx="4572000" cy="646331"/>
          </a:xfrm>
          <a:prstGeom prst="rect">
            <a:avLst/>
          </a:prstGeom>
        </p:spPr>
        <p:txBody>
          <a:bodyPr>
            <a:spAutoFit/>
          </a:bodyPr>
          <a:lstStyle/>
          <a:p>
            <a:pPr lvl="0" algn="ctr"/>
            <a:r>
              <a:rPr lang="es-CO" dirty="0">
                <a:solidFill>
                  <a:prstClr val="white"/>
                </a:solidFill>
              </a:rPr>
              <a:t>Metodología para la vigilancia intensificada de lesiones por pólvora</a:t>
            </a:r>
          </a:p>
        </p:txBody>
      </p:sp>
      <p:sp>
        <p:nvSpPr>
          <p:cNvPr id="6" name="Rectángulo 5"/>
          <p:cNvSpPr/>
          <p:nvPr/>
        </p:nvSpPr>
        <p:spPr>
          <a:xfrm>
            <a:off x="484632" y="1987983"/>
            <a:ext cx="7662672" cy="4361707"/>
          </a:xfrm>
          <a:prstGeom prst="rect">
            <a:avLst/>
          </a:prstGeom>
        </p:spPr>
        <p:txBody>
          <a:bodyPr wrap="square">
            <a:spAutoFit/>
          </a:bodyPr>
          <a:lstStyle/>
          <a:p>
            <a:pPr algn="just">
              <a:lnSpc>
                <a:spcPct val="115000"/>
              </a:lnSpc>
              <a:spcAft>
                <a:spcPts val="0"/>
              </a:spcAft>
            </a:pPr>
            <a:r>
              <a:rPr lang="es-ES_tradnl" dirty="0">
                <a:latin typeface="Arial" panose="020B0604020202020204" pitchFamily="34" charset="0"/>
                <a:ea typeface="MS Mincho"/>
                <a:cs typeface="Times New Roman" panose="02020603050405020304" pitchFamily="18" charset="0"/>
              </a:rPr>
              <a:t>Estas unidades deberán contar con el  apoyo de las entidades departamentales de salud.</a:t>
            </a:r>
            <a:endParaRPr lang="es-CO" sz="2000" dirty="0">
              <a:latin typeface="Cambria" panose="02040503050406030204" pitchFamily="18" charset="0"/>
              <a:ea typeface="MS Mincho"/>
              <a:cs typeface="Times New Roman" panose="02020603050405020304" pitchFamily="18" charset="0"/>
            </a:endParaRPr>
          </a:p>
          <a:p>
            <a:pPr algn="just">
              <a:lnSpc>
                <a:spcPct val="115000"/>
              </a:lnSpc>
              <a:spcAft>
                <a:spcPts val="0"/>
              </a:spcAft>
            </a:pPr>
            <a:r>
              <a:rPr lang="es-ES_tradnl" dirty="0">
                <a:latin typeface="Arial" panose="020B0604020202020204" pitchFamily="34" charset="0"/>
                <a:ea typeface="MS Mincho"/>
                <a:cs typeface="Times New Roman" panose="02020603050405020304" pitchFamily="18" charset="0"/>
              </a:rPr>
              <a:t> </a:t>
            </a:r>
            <a:endParaRPr lang="es-CO" sz="2000" dirty="0">
              <a:latin typeface="Cambria" panose="02040503050406030204" pitchFamily="18" charset="0"/>
              <a:ea typeface="MS Mincho"/>
              <a:cs typeface="Times New Roman" panose="02020603050405020304" pitchFamily="18" charset="0"/>
            </a:endParaRPr>
          </a:p>
          <a:p>
            <a:pPr algn="just">
              <a:lnSpc>
                <a:spcPct val="115000"/>
              </a:lnSpc>
              <a:spcAft>
                <a:spcPts val="0"/>
              </a:spcAft>
            </a:pPr>
            <a:r>
              <a:rPr lang="es-ES_tradnl" dirty="0">
                <a:latin typeface="Arial" panose="020B0604020202020204" pitchFamily="34" charset="0"/>
                <a:ea typeface="MS Mincho"/>
                <a:cs typeface="Times New Roman" panose="02020603050405020304" pitchFamily="18" charset="0"/>
              </a:rPr>
              <a:t>Una vez analizada la información se generará un plan de mejoramiento en el que se establezcan, objetivos, metas, responsabilidades especificas fechas de cumplimiento y seguimiento. El resultado del análisis será presentado en un informe  y enviado formalmente al INS en un plazo máximo de 7 días en físico y en versión digital vía correo electrónico</a:t>
            </a:r>
            <a:endParaRPr lang="es-CO" sz="2000" dirty="0">
              <a:latin typeface="Cambria" panose="02040503050406030204" pitchFamily="18" charset="0"/>
              <a:ea typeface="MS Mincho"/>
              <a:cs typeface="Times New Roman" panose="02020603050405020304" pitchFamily="18" charset="0"/>
            </a:endParaRPr>
          </a:p>
          <a:p>
            <a:pPr marL="457200" algn="just">
              <a:lnSpc>
                <a:spcPct val="115000"/>
              </a:lnSpc>
              <a:spcAft>
                <a:spcPts val="0"/>
              </a:spcAft>
            </a:pPr>
            <a:r>
              <a:rPr lang="es-ES" dirty="0">
                <a:latin typeface="Arial" panose="020B0604020202020204" pitchFamily="34" charset="0"/>
                <a:ea typeface="Times New Roman" panose="02020603050405020304" pitchFamily="18" charset="0"/>
              </a:rPr>
              <a:t> </a:t>
            </a:r>
            <a:endParaRPr lang="es-CO" sz="2000" dirty="0">
              <a:latin typeface="Times New Roman" panose="02020603050405020304" pitchFamily="18" charset="0"/>
              <a:ea typeface="Times New Roman" panose="02020603050405020304" pitchFamily="18" charset="0"/>
            </a:endParaRPr>
          </a:p>
          <a:p>
            <a:pPr algn="just">
              <a:lnSpc>
                <a:spcPct val="115000"/>
              </a:lnSpc>
              <a:spcAft>
                <a:spcPts val="1000"/>
              </a:spcAft>
            </a:pPr>
            <a:r>
              <a:rPr lang="es-ES_tradnl" dirty="0">
                <a:solidFill>
                  <a:srgbClr val="000000"/>
                </a:solidFill>
                <a:latin typeface="Arial" panose="020B0604020202020204" pitchFamily="34" charset="0"/>
                <a:ea typeface="MS Mincho"/>
                <a:cs typeface="Times New Roman" panose="02020603050405020304" pitchFamily="18" charset="0"/>
              </a:rPr>
              <a:t>El Comité para la gestión del riesgo, promoverá la medición del impacto de las medidas implementadas en el municipio para el control de las lesiones por pólvora.</a:t>
            </a:r>
            <a:endParaRPr lang="es-CO" sz="2000" dirty="0">
              <a:latin typeface="Cambria" panose="02040503050406030204" pitchFamily="18" charset="0"/>
              <a:ea typeface="MS Mincho"/>
              <a:cs typeface="Times New Roman" panose="02020603050405020304" pitchFamily="18" charset="0"/>
            </a:endParaRPr>
          </a:p>
          <a:p>
            <a:pPr algn="just">
              <a:lnSpc>
                <a:spcPct val="115000"/>
              </a:lnSpc>
              <a:spcAft>
                <a:spcPts val="0"/>
              </a:spcAft>
            </a:pPr>
            <a:r>
              <a:rPr lang="es-ES_tradnl" dirty="0">
                <a:latin typeface="Arial" panose="020B0604020202020204" pitchFamily="34" charset="0"/>
                <a:ea typeface="MS Mincho"/>
                <a:cs typeface="Times New Roman" panose="02020603050405020304" pitchFamily="18" charset="0"/>
              </a:rPr>
              <a:t> </a:t>
            </a:r>
            <a:endParaRPr lang="es-CO" sz="2000" dirty="0">
              <a:effectLst/>
              <a:latin typeface="Cambria" panose="02040503050406030204" pitchFamily="18" charset="0"/>
              <a:ea typeface="MS Mincho"/>
              <a:cs typeface="Times New Roman" panose="02020603050405020304" pitchFamily="18" charset="0"/>
            </a:endParaRPr>
          </a:p>
        </p:txBody>
      </p:sp>
      <p:sp>
        <p:nvSpPr>
          <p:cNvPr id="10" name="Rectángulo 9"/>
          <p:cNvSpPr/>
          <p:nvPr/>
        </p:nvSpPr>
        <p:spPr>
          <a:xfrm>
            <a:off x="580521" y="1122319"/>
            <a:ext cx="2441694" cy="410882"/>
          </a:xfrm>
          <a:prstGeom prst="rect">
            <a:avLst/>
          </a:prstGeom>
        </p:spPr>
        <p:txBody>
          <a:bodyPr wrap="none">
            <a:spAutoFit/>
          </a:bodyPr>
          <a:lstStyle/>
          <a:p>
            <a:pPr lvl="0" algn="just">
              <a:lnSpc>
                <a:spcPct val="115000"/>
              </a:lnSpc>
            </a:pPr>
            <a:r>
              <a:rPr lang="es-ES_tradnl" b="1" u="sng" dirty="0">
                <a:solidFill>
                  <a:prstClr val="black"/>
                </a:solidFill>
                <a:latin typeface="Arial" panose="020B0604020202020204" pitchFamily="34" charset="0"/>
                <a:ea typeface="MS Mincho"/>
                <a:cs typeface="Times New Roman" panose="02020603050405020304" pitchFamily="18" charset="0"/>
              </a:rPr>
              <a:t>Análisis de muertes</a:t>
            </a:r>
            <a:r>
              <a:rPr lang="es-ES_tradnl" b="1" dirty="0">
                <a:solidFill>
                  <a:prstClr val="black"/>
                </a:solidFill>
                <a:latin typeface="Arial" panose="020B0604020202020204" pitchFamily="34" charset="0"/>
                <a:ea typeface="MS Mincho"/>
                <a:cs typeface="Times New Roman" panose="02020603050405020304" pitchFamily="18" charset="0"/>
              </a:rPr>
              <a:t>:</a:t>
            </a:r>
            <a:endParaRPr lang="es-CO" sz="2000" dirty="0">
              <a:solidFill>
                <a:prstClr val="black"/>
              </a:solidFill>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24973986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rueba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2017889" cy="6896583"/>
          </a:xfrm>
          <a:prstGeom prst="rect">
            <a:avLst/>
          </a:prstGeom>
        </p:spPr>
      </p:pic>
      <p:sp>
        <p:nvSpPr>
          <p:cNvPr id="5" name="CuadroTexto 4"/>
          <p:cNvSpPr txBox="1"/>
          <p:nvPr/>
        </p:nvSpPr>
        <p:spPr>
          <a:xfrm>
            <a:off x="2149702" y="552570"/>
            <a:ext cx="6570965" cy="6063198"/>
          </a:xfrm>
          <a:prstGeom prst="rect">
            <a:avLst/>
          </a:prstGeom>
          <a:noFill/>
        </p:spPr>
        <p:txBody>
          <a:bodyPr wrap="square" rtlCol="0">
            <a:spAutoFit/>
          </a:bodyPr>
          <a:lstStyle/>
          <a:p>
            <a:pPr algn="ctr"/>
            <a:r>
              <a:rPr lang="es-CO" sz="2800" b="1" dirty="0" smtClean="0">
                <a:solidFill>
                  <a:srgbClr val="FF0000"/>
                </a:solidFill>
                <a:latin typeface="Garamond" panose="02020404030301010803" pitchFamily="18" charset="0"/>
              </a:rPr>
              <a:t>GRACIAS</a:t>
            </a:r>
            <a:endParaRPr lang="es-CO" b="1" dirty="0" smtClean="0">
              <a:latin typeface="Arial" panose="020B0604020202020204" pitchFamily="34" charset="0"/>
              <a:cs typeface="Arial" panose="020B0604020202020204" pitchFamily="34" charset="0"/>
            </a:endParaRPr>
          </a:p>
          <a:p>
            <a:pPr algn="ctr"/>
            <a:endParaRPr lang="es-CO" dirty="0" smtClean="0">
              <a:latin typeface="Arial" panose="020B0604020202020204" pitchFamily="34" charset="0"/>
              <a:cs typeface="Arial" panose="020B0604020202020204" pitchFamily="34" charset="0"/>
            </a:endParaRPr>
          </a:p>
          <a:p>
            <a:pPr algn="ctr"/>
            <a:endParaRPr lang="es-CO" dirty="0">
              <a:latin typeface="Arial" panose="020B0604020202020204" pitchFamily="34" charset="0"/>
              <a:cs typeface="Arial" panose="020B0604020202020204" pitchFamily="34" charset="0"/>
            </a:endParaRPr>
          </a:p>
          <a:p>
            <a:pPr algn="ctr"/>
            <a:endParaRPr lang="es-CO" dirty="0" smtClean="0">
              <a:latin typeface="Arial" panose="020B0604020202020204" pitchFamily="34" charset="0"/>
              <a:cs typeface="Arial" panose="020B0604020202020204" pitchFamily="34" charset="0"/>
            </a:endParaRPr>
          </a:p>
          <a:p>
            <a:pPr algn="ctr"/>
            <a:endParaRPr lang="es-CO" dirty="0">
              <a:latin typeface="Arial" panose="020B0604020202020204" pitchFamily="34" charset="0"/>
              <a:cs typeface="Arial" panose="020B0604020202020204" pitchFamily="34" charset="0"/>
            </a:endParaRPr>
          </a:p>
          <a:p>
            <a:pPr algn="ctr"/>
            <a:endParaRPr lang="es-CO" dirty="0" smtClean="0">
              <a:latin typeface="Arial" panose="020B0604020202020204" pitchFamily="34" charset="0"/>
              <a:cs typeface="Arial" panose="020B0604020202020204" pitchFamily="34" charset="0"/>
            </a:endParaRPr>
          </a:p>
          <a:p>
            <a:pPr algn="ctr"/>
            <a:endParaRPr lang="es-CO" dirty="0" smtClean="0">
              <a:latin typeface="Arial" panose="020B0604020202020204" pitchFamily="34" charset="0"/>
              <a:cs typeface="Arial" panose="020B0604020202020204" pitchFamily="34" charset="0"/>
            </a:endParaRPr>
          </a:p>
          <a:p>
            <a:pPr algn="ctr"/>
            <a:r>
              <a:rPr lang="es-CO" dirty="0" smtClean="0">
                <a:latin typeface="Arial" panose="020B0604020202020204" pitchFamily="34" charset="0"/>
                <a:cs typeface="Arial" panose="020B0604020202020204" pitchFamily="34" charset="0"/>
              </a:rPr>
              <a:t>Natalia Gutiérrez Bolívar</a:t>
            </a:r>
          </a:p>
          <a:p>
            <a:pPr algn="ctr"/>
            <a:r>
              <a:rPr lang="es-CO" dirty="0" smtClean="0">
                <a:latin typeface="Arial" panose="020B0604020202020204" pitchFamily="34" charset="0"/>
                <a:cs typeface="Arial" panose="020B0604020202020204" pitchFamily="34" charset="0"/>
              </a:rPr>
              <a:t>Grupo de Vigilancia de eventos de Salud Mental y Lesiones de Causa Externa</a:t>
            </a:r>
          </a:p>
          <a:p>
            <a:pPr algn="ctr"/>
            <a:endParaRPr lang="es-CO" dirty="0" smtClean="0">
              <a:latin typeface="Arial" panose="020B0604020202020204" pitchFamily="34" charset="0"/>
              <a:cs typeface="Arial" panose="020B0604020202020204" pitchFamily="34" charset="0"/>
            </a:endParaRPr>
          </a:p>
          <a:p>
            <a:pPr algn="ctr"/>
            <a:endParaRPr lang="es-CO" dirty="0">
              <a:latin typeface="Arial" panose="020B0604020202020204" pitchFamily="34" charset="0"/>
              <a:cs typeface="Arial" panose="020B0604020202020204" pitchFamily="34" charset="0"/>
            </a:endParaRPr>
          </a:p>
          <a:p>
            <a:pPr algn="ctr"/>
            <a:endParaRPr lang="es-CO" dirty="0" smtClean="0">
              <a:latin typeface="Arial" panose="020B0604020202020204" pitchFamily="34" charset="0"/>
              <a:cs typeface="Arial" panose="020B0604020202020204" pitchFamily="34" charset="0"/>
            </a:endParaRPr>
          </a:p>
          <a:p>
            <a:pPr algn="ctr"/>
            <a:endParaRPr lang="es-CO" dirty="0">
              <a:latin typeface="Arial" panose="020B0604020202020204" pitchFamily="34" charset="0"/>
              <a:cs typeface="Arial" panose="020B0604020202020204" pitchFamily="34" charset="0"/>
            </a:endParaRPr>
          </a:p>
          <a:p>
            <a:pPr algn="ctr"/>
            <a:endParaRPr lang="es-CO" dirty="0" smtClean="0">
              <a:latin typeface="Arial" panose="020B0604020202020204" pitchFamily="34" charset="0"/>
              <a:cs typeface="Arial" panose="020B0604020202020204" pitchFamily="34" charset="0"/>
            </a:endParaRPr>
          </a:p>
          <a:p>
            <a:pPr algn="ctr"/>
            <a:r>
              <a:rPr lang="es-CO" b="1" dirty="0" smtClean="0">
                <a:latin typeface="Futura Std Book" panose="020B0502020204020303" pitchFamily="34" charset="0"/>
                <a:cs typeface="Arial" panose="020B0604020202020204" pitchFamily="34" charset="0"/>
              </a:rPr>
              <a:t>Instituto Nacional de Salud</a:t>
            </a:r>
          </a:p>
          <a:p>
            <a:pPr algn="ctr"/>
            <a:r>
              <a:rPr lang="es-CO" dirty="0" smtClean="0">
                <a:latin typeface="Futura Std Book" panose="020B0502020204020303" pitchFamily="34" charset="0"/>
                <a:cs typeface="Arial" panose="020B0604020202020204" pitchFamily="34" charset="0"/>
              </a:rPr>
              <a:t>Correo electrónico: ngutierrezb@ins.gov.co</a:t>
            </a:r>
          </a:p>
          <a:p>
            <a:pPr algn="ctr"/>
            <a:r>
              <a:rPr lang="es-CO" dirty="0" smtClean="0">
                <a:latin typeface="Futura Std Book" panose="020B0502020204020303" pitchFamily="34" charset="0"/>
                <a:cs typeface="Arial" panose="020B0604020202020204" pitchFamily="34" charset="0"/>
              </a:rPr>
              <a:t>Teléfono: </a:t>
            </a:r>
            <a:r>
              <a:rPr lang="es-CO" dirty="0">
                <a:latin typeface="Futura Std Book" panose="020B0502020204020303" pitchFamily="34" charset="0"/>
                <a:cs typeface="Arial" panose="020B0604020202020204" pitchFamily="34" charset="0"/>
              </a:rPr>
              <a:t>(1) 220 </a:t>
            </a:r>
            <a:r>
              <a:rPr lang="es-CO" dirty="0" smtClean="0">
                <a:latin typeface="Futura Std Book" panose="020B0502020204020303" pitchFamily="34" charset="0"/>
                <a:cs typeface="Arial" panose="020B0604020202020204" pitchFamily="34" charset="0"/>
              </a:rPr>
              <a:t>7700 </a:t>
            </a:r>
            <a:r>
              <a:rPr lang="es-CO" dirty="0">
                <a:latin typeface="Futura Std Book" panose="020B0502020204020303" pitchFamily="34" charset="0"/>
                <a:cs typeface="Arial" panose="020B0604020202020204" pitchFamily="34" charset="0"/>
              </a:rPr>
              <a:t>Ext. </a:t>
            </a:r>
            <a:r>
              <a:rPr lang="es-CO" dirty="0" smtClean="0">
                <a:latin typeface="Futura Std Book" panose="020B0502020204020303" pitchFamily="34" charset="0"/>
                <a:cs typeface="Arial" panose="020B0604020202020204" pitchFamily="34" charset="0"/>
              </a:rPr>
              <a:t>1405</a:t>
            </a:r>
          </a:p>
          <a:p>
            <a:pPr algn="ctr"/>
            <a:r>
              <a:rPr lang="es-CO" dirty="0" smtClean="0">
                <a:latin typeface="Futura Std Book" panose="020B0502020204020303" pitchFamily="34" charset="0"/>
                <a:cs typeface="Arial" panose="020B0604020202020204" pitchFamily="34" charset="0"/>
              </a:rPr>
              <a:t>Bogotá, COLOMBIA</a:t>
            </a:r>
          </a:p>
          <a:p>
            <a:pPr algn="ctr"/>
            <a:r>
              <a:rPr lang="es-CO" b="1" dirty="0" smtClean="0">
                <a:latin typeface="Futura Std Book" panose="020B0502020204020303" pitchFamily="34" charset="0"/>
                <a:cs typeface="Arial" panose="020B0604020202020204" pitchFamily="34" charset="0"/>
              </a:rPr>
              <a:t>www.ins.gov.co</a:t>
            </a:r>
          </a:p>
          <a:p>
            <a:pPr algn="ctr"/>
            <a:r>
              <a:rPr lang="es-CO" dirty="0" smtClean="0">
                <a:latin typeface="Futura Std Book" panose="020B0502020204020303" pitchFamily="34" charset="0"/>
                <a:cs typeface="Arial" panose="020B0604020202020204" pitchFamily="34" charset="0"/>
              </a:rPr>
              <a:t>Línea gratuita nacional: 01 8000 113 400</a:t>
            </a:r>
            <a:endParaRPr lang="es-CO" dirty="0">
              <a:latin typeface="Futura Std Book" panose="020B0502020204020303" pitchFamily="34" charset="0"/>
              <a:cs typeface="Arial" panose="020B0604020202020204" pitchFamily="34" charset="0"/>
            </a:endParaRPr>
          </a:p>
        </p:txBody>
      </p:sp>
    </p:spTree>
    <p:extLst>
      <p:ext uri="{BB962C8B-B14F-4D97-AF65-F5344CB8AC3E}">
        <p14:creationId xmlns:p14="http://schemas.microsoft.com/office/powerpoint/2010/main" val="1359246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redit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63032"/>
            <a:ext cx="9144000" cy="294968"/>
          </a:xfrm>
          <a:prstGeom prst="rect">
            <a:avLst/>
          </a:prstGeom>
        </p:spPr>
      </p:pic>
      <p:pic>
        <p:nvPicPr>
          <p:cNvPr id="3" name="Imagen 2"/>
          <p:cNvPicPr>
            <a:picLocks noChangeAspect="1"/>
          </p:cNvPicPr>
          <p:nvPr/>
        </p:nvPicPr>
        <p:blipFill>
          <a:blip r:embed="rId3"/>
          <a:stretch>
            <a:fillRect/>
          </a:stretch>
        </p:blipFill>
        <p:spPr>
          <a:xfrm>
            <a:off x="3119900" y="240488"/>
            <a:ext cx="6024100" cy="698500"/>
          </a:xfrm>
          <a:prstGeom prst="rect">
            <a:avLst/>
          </a:prstGeom>
        </p:spPr>
      </p:pic>
      <p:pic>
        <p:nvPicPr>
          <p:cNvPr id="2" name="Imagen 1"/>
          <p:cNvPicPr>
            <a:picLocks noChangeAspect="1"/>
          </p:cNvPicPr>
          <p:nvPr/>
        </p:nvPicPr>
        <p:blipFill>
          <a:blip r:embed="rId4"/>
          <a:stretch>
            <a:fillRect/>
          </a:stretch>
        </p:blipFill>
        <p:spPr>
          <a:xfrm>
            <a:off x="188145" y="240488"/>
            <a:ext cx="952500" cy="698500"/>
          </a:xfrm>
          <a:prstGeom prst="rect">
            <a:avLst/>
          </a:prstGeom>
        </p:spPr>
      </p:pic>
      <p:sp>
        <p:nvSpPr>
          <p:cNvPr id="4" name="Rectángulo 3"/>
          <p:cNvSpPr/>
          <p:nvPr/>
        </p:nvSpPr>
        <p:spPr>
          <a:xfrm>
            <a:off x="3423607" y="370532"/>
            <a:ext cx="5439102" cy="707886"/>
          </a:xfrm>
          <a:prstGeom prst="rect">
            <a:avLst/>
          </a:prstGeom>
        </p:spPr>
        <p:txBody>
          <a:bodyPr wrap="square">
            <a:spAutoFit/>
          </a:bodyPr>
          <a:lstStyle/>
          <a:p>
            <a:endParaRPr lang="es-CO" sz="2000" b="1" dirty="0" smtClean="0">
              <a:solidFill>
                <a:srgbClr val="FFFFFF"/>
              </a:solidFill>
              <a:latin typeface="Garamond" panose="02020404030301010803" pitchFamily="18" charset="0"/>
            </a:endParaRPr>
          </a:p>
          <a:p>
            <a:endParaRPr lang="es-CO" sz="2000" dirty="0">
              <a:solidFill>
                <a:srgbClr val="7F7F7F"/>
              </a:solidFill>
              <a:latin typeface="Garamond" panose="02020404030301010803" pitchFamily="18" charset="0"/>
            </a:endParaRPr>
          </a:p>
        </p:txBody>
      </p:sp>
      <p:sp>
        <p:nvSpPr>
          <p:cNvPr id="6" name="Rectángulo 5"/>
          <p:cNvSpPr/>
          <p:nvPr/>
        </p:nvSpPr>
        <p:spPr>
          <a:xfrm>
            <a:off x="129942" y="6558961"/>
            <a:ext cx="4572000" cy="287002"/>
          </a:xfrm>
          <a:prstGeom prst="rect">
            <a:avLst/>
          </a:prstGeom>
        </p:spPr>
        <p:txBody>
          <a:bodyPr>
            <a:spAutoFit/>
          </a:bodyPr>
          <a:lstStyle/>
          <a:p>
            <a:pPr algn="just">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Instituto Nacional de Salud, Sivigila, Colombia, 2015 - 2016.</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7" name="Rectángulo 6"/>
          <p:cNvSpPr/>
          <p:nvPr/>
        </p:nvSpPr>
        <p:spPr>
          <a:xfrm>
            <a:off x="3031958" y="171931"/>
            <a:ext cx="6035039" cy="835613"/>
          </a:xfrm>
          <a:prstGeom prst="rect">
            <a:avLst/>
          </a:prstGeom>
        </p:spPr>
        <p:txBody>
          <a:bodyPr wrap="square">
            <a:spAutoFit/>
          </a:bodyPr>
          <a:lstStyle/>
          <a:p>
            <a:pPr algn="ctr">
              <a:lnSpc>
                <a:spcPct val="115000"/>
              </a:lnSpc>
              <a:spcAft>
                <a:spcPts val="0"/>
              </a:spcAft>
            </a:pPr>
            <a:r>
              <a:rPr lang="es-ES" sz="1400" b="1" dirty="0">
                <a:solidFill>
                  <a:schemeClr val="bg1"/>
                </a:solidFill>
                <a:latin typeface="Arial" panose="020B0604020202020204" pitchFamily="34" charset="0"/>
                <a:ea typeface="Calibri" panose="020F0502020204030204" pitchFamily="34" charset="0"/>
              </a:rPr>
              <a:t>Comparación de casos de lesionados por pólvora por día de ocurrencia durante la vigilancia intensificada, </a:t>
            </a:r>
            <a:r>
              <a:rPr lang="es-ES" sz="1400" b="1" dirty="0">
                <a:solidFill>
                  <a:schemeClr val="bg1"/>
                </a:solidFill>
                <a:latin typeface="Arial" panose="020B0604020202020204" pitchFamily="34" charset="0"/>
                <a:ea typeface="Times New Roman" panose="02020603050405020304" pitchFamily="18" charset="0"/>
              </a:rPr>
              <a:t>Colombia, 2014-2015, 2015-2016</a:t>
            </a:r>
            <a:endParaRPr lang="es-CO" sz="1400" dirty="0">
              <a:solidFill>
                <a:schemeClr val="bg1"/>
              </a:solidFill>
              <a:effectLst/>
              <a:latin typeface="Times New Roman" panose="02020603050405020304" pitchFamily="18" charset="0"/>
              <a:ea typeface="Times New Roman" panose="02020603050405020304" pitchFamily="18" charset="0"/>
            </a:endParaRPr>
          </a:p>
        </p:txBody>
      </p:sp>
      <p:pic>
        <p:nvPicPr>
          <p:cNvPr id="8" name="Imagen 7"/>
          <p:cNvPicPr>
            <a:picLocks noChangeAspect="1"/>
          </p:cNvPicPr>
          <p:nvPr/>
        </p:nvPicPr>
        <p:blipFill>
          <a:blip r:embed="rId5"/>
          <a:stretch>
            <a:fillRect/>
          </a:stretch>
        </p:blipFill>
        <p:spPr>
          <a:xfrm>
            <a:off x="129943" y="1520792"/>
            <a:ext cx="8821552" cy="4013734"/>
          </a:xfrm>
          <a:prstGeom prst="rect">
            <a:avLst/>
          </a:prstGeom>
        </p:spPr>
      </p:pic>
    </p:spTree>
    <p:extLst>
      <p:ext uri="{BB962C8B-B14F-4D97-AF65-F5344CB8AC3E}">
        <p14:creationId xmlns:p14="http://schemas.microsoft.com/office/powerpoint/2010/main" val="3747558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redit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63032"/>
            <a:ext cx="9144000" cy="294968"/>
          </a:xfrm>
          <a:prstGeom prst="rect">
            <a:avLst/>
          </a:prstGeom>
        </p:spPr>
      </p:pic>
      <p:pic>
        <p:nvPicPr>
          <p:cNvPr id="3" name="Imagen 2"/>
          <p:cNvPicPr>
            <a:picLocks noChangeAspect="1"/>
          </p:cNvPicPr>
          <p:nvPr/>
        </p:nvPicPr>
        <p:blipFill>
          <a:blip r:embed="rId3"/>
          <a:stretch>
            <a:fillRect/>
          </a:stretch>
        </p:blipFill>
        <p:spPr>
          <a:xfrm>
            <a:off x="3119900" y="240488"/>
            <a:ext cx="6024100" cy="698500"/>
          </a:xfrm>
          <a:prstGeom prst="rect">
            <a:avLst/>
          </a:prstGeom>
        </p:spPr>
      </p:pic>
      <p:pic>
        <p:nvPicPr>
          <p:cNvPr id="2" name="Imagen 1"/>
          <p:cNvPicPr>
            <a:picLocks noChangeAspect="1"/>
          </p:cNvPicPr>
          <p:nvPr/>
        </p:nvPicPr>
        <p:blipFill>
          <a:blip r:embed="rId4"/>
          <a:stretch>
            <a:fillRect/>
          </a:stretch>
        </p:blipFill>
        <p:spPr>
          <a:xfrm>
            <a:off x="188145" y="240488"/>
            <a:ext cx="952500" cy="698500"/>
          </a:xfrm>
          <a:prstGeom prst="rect">
            <a:avLst/>
          </a:prstGeom>
        </p:spPr>
      </p:pic>
      <p:sp>
        <p:nvSpPr>
          <p:cNvPr id="4" name="Rectángulo 3"/>
          <p:cNvSpPr/>
          <p:nvPr/>
        </p:nvSpPr>
        <p:spPr>
          <a:xfrm>
            <a:off x="3423607" y="370532"/>
            <a:ext cx="5439102" cy="707886"/>
          </a:xfrm>
          <a:prstGeom prst="rect">
            <a:avLst/>
          </a:prstGeom>
        </p:spPr>
        <p:txBody>
          <a:bodyPr wrap="square">
            <a:spAutoFit/>
          </a:bodyPr>
          <a:lstStyle/>
          <a:p>
            <a:endParaRPr lang="es-CO" sz="2000" b="1" dirty="0" smtClean="0">
              <a:solidFill>
                <a:srgbClr val="FFFFFF"/>
              </a:solidFill>
              <a:latin typeface="Garamond" panose="02020404030301010803" pitchFamily="18" charset="0"/>
            </a:endParaRPr>
          </a:p>
          <a:p>
            <a:endParaRPr lang="es-CO" sz="2000" dirty="0">
              <a:solidFill>
                <a:srgbClr val="7F7F7F"/>
              </a:solidFill>
              <a:latin typeface="Garamond" panose="02020404030301010803" pitchFamily="18" charset="0"/>
            </a:endParaRPr>
          </a:p>
        </p:txBody>
      </p:sp>
      <p:sp>
        <p:nvSpPr>
          <p:cNvPr id="8" name="Rectángulo 7"/>
          <p:cNvSpPr/>
          <p:nvPr/>
        </p:nvSpPr>
        <p:spPr>
          <a:xfrm>
            <a:off x="3219650" y="240488"/>
            <a:ext cx="5924350" cy="738664"/>
          </a:xfrm>
          <a:prstGeom prst="rect">
            <a:avLst/>
          </a:prstGeom>
        </p:spPr>
        <p:txBody>
          <a:bodyPr wrap="square">
            <a:spAutoFit/>
          </a:bodyPr>
          <a:lstStyle/>
          <a:p>
            <a:pPr algn="ctr"/>
            <a:r>
              <a:rPr lang="es-ES" sz="1400" b="1" dirty="0">
                <a:solidFill>
                  <a:schemeClr val="bg1"/>
                </a:solidFill>
                <a:latin typeface="Arial" panose="020B0604020202020204" pitchFamily="34" charset="0"/>
                <a:ea typeface="Calibri" panose="020F0502020204030204" pitchFamily="34" charset="0"/>
              </a:rPr>
              <a:t>Comportamiento demográfico y social de los casos de lesionados por pólvora, por notificados en Colombia, 1 de diciembre 2015 al 16 de enero 2016</a:t>
            </a:r>
            <a:endParaRPr lang="es-CO" sz="1400" dirty="0">
              <a:solidFill>
                <a:schemeClr val="bg1"/>
              </a:solidFill>
            </a:endParaRPr>
          </a:p>
        </p:txBody>
      </p:sp>
      <p:sp>
        <p:nvSpPr>
          <p:cNvPr id="9" name="Rectángulo 8"/>
          <p:cNvSpPr/>
          <p:nvPr/>
        </p:nvSpPr>
        <p:spPr>
          <a:xfrm>
            <a:off x="0" y="6563032"/>
            <a:ext cx="6968692" cy="431913"/>
          </a:xfrm>
          <a:prstGeom prst="rect">
            <a:avLst/>
          </a:prstGeom>
        </p:spPr>
        <p:txBody>
          <a:bodyPr wrap="square">
            <a:spAutoFit/>
          </a:bodyPr>
          <a:lstStyle/>
          <a:p>
            <a:pPr>
              <a:lnSpc>
                <a:spcPct val="115000"/>
              </a:lnSpc>
              <a:spcAft>
                <a:spcPts val="0"/>
              </a:spcAft>
            </a:pPr>
            <a:r>
              <a:rPr lang="es-ES" sz="1000" b="1" dirty="0">
                <a:solidFill>
                  <a:schemeClr val="bg1"/>
                </a:solidFill>
                <a:latin typeface="Arial" panose="020B0604020202020204" pitchFamily="34" charset="0"/>
                <a:ea typeface="Times New Roman" panose="02020603050405020304" pitchFamily="18" charset="0"/>
              </a:rPr>
              <a:t>Fuente: Sivigila, Instituto Nacional de Salud, </a:t>
            </a:r>
            <a:r>
              <a:rPr lang="es-ES" sz="1000" b="1" dirty="0" smtClean="0">
                <a:solidFill>
                  <a:schemeClr val="bg1"/>
                </a:solidFill>
                <a:latin typeface="Arial" panose="020B0604020202020204" pitchFamily="34" charset="0"/>
                <a:ea typeface="Times New Roman" panose="02020603050405020304" pitchFamily="18" charset="0"/>
              </a:rPr>
              <a:t>2015- 2016</a:t>
            </a:r>
            <a:r>
              <a:rPr lang="es-ES" sz="1000" b="1" dirty="0">
                <a:solidFill>
                  <a:schemeClr val="bg1"/>
                </a:solidFill>
                <a:latin typeface="Arial" panose="020B0604020202020204" pitchFamily="34" charset="0"/>
                <a:ea typeface="Times New Roman" panose="02020603050405020304" pitchFamily="18" charset="0"/>
              </a:rPr>
              <a:t>. Departamento Administrativo Nacional de Estadística – DANE.</a:t>
            </a:r>
            <a:endParaRPr lang="es-CO" sz="1000" b="1" dirty="0">
              <a:solidFill>
                <a:schemeClr val="bg1"/>
              </a:solidFill>
              <a:effectLst/>
              <a:latin typeface="Times New Roman" panose="02020603050405020304" pitchFamily="18" charset="0"/>
              <a:ea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668782028"/>
              </p:ext>
            </p:extLst>
          </p:nvPr>
        </p:nvGraphicFramePr>
        <p:xfrm>
          <a:off x="468519" y="997498"/>
          <a:ext cx="8394190" cy="5413673"/>
        </p:xfrm>
        <a:graphic>
          <a:graphicData uri="http://schemas.openxmlformats.org/drawingml/2006/table">
            <a:tbl>
              <a:tblPr/>
              <a:tblGrid>
                <a:gridCol w="2135365"/>
                <a:gridCol w="1804014"/>
                <a:gridCol w="938824"/>
                <a:gridCol w="828375"/>
                <a:gridCol w="1104499"/>
                <a:gridCol w="625882"/>
                <a:gridCol w="460207"/>
                <a:gridCol w="497024"/>
              </a:tblGrid>
              <a:tr h="466479">
                <a:tc>
                  <a:txBody>
                    <a:bodyPr/>
                    <a:lstStyle/>
                    <a:p>
                      <a:pPr algn="ctr" fontAlgn="ctr"/>
                      <a:r>
                        <a:rPr lang="es-CO" sz="1000" b="1" i="0" u="none" strike="noStrike" dirty="0">
                          <a:solidFill>
                            <a:srgbClr val="FFFFFF"/>
                          </a:solidFill>
                          <a:effectLst/>
                          <a:latin typeface="Arial" panose="020B0604020202020204" pitchFamily="34" charset="0"/>
                        </a:rPr>
                        <a:t>Variable</a:t>
                      </a:r>
                    </a:p>
                  </a:txBody>
                  <a:tcPr marL="5601" marR="5601" marT="560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s-CO" sz="1000" b="1" i="0" u="none" strike="noStrike">
                          <a:solidFill>
                            <a:srgbClr val="FFFFFF"/>
                          </a:solidFill>
                          <a:effectLst/>
                          <a:latin typeface="Arial" panose="020B0604020202020204" pitchFamily="34" charset="0"/>
                        </a:rPr>
                        <a:t>Categoría</a:t>
                      </a:r>
                    </a:p>
                  </a:txBody>
                  <a:tcPr marL="5601" marR="5601" marT="560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s-CO" sz="1000" b="1" i="0" u="none" strike="noStrike">
                          <a:solidFill>
                            <a:srgbClr val="FFFFFF"/>
                          </a:solidFill>
                          <a:effectLst/>
                          <a:latin typeface="Arial" panose="020B0604020202020204" pitchFamily="34" charset="0"/>
                        </a:rPr>
                        <a:t>Casos de violencia </a:t>
                      </a:r>
                    </a:p>
                  </a:txBody>
                  <a:tcPr marL="5601" marR="5601" marT="560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s-CO" sz="1000" b="1" i="0" u="none" strike="noStrike">
                          <a:solidFill>
                            <a:srgbClr val="FFFFFF"/>
                          </a:solidFill>
                          <a:effectLst/>
                          <a:latin typeface="Arial" panose="020B0604020202020204" pitchFamily="34" charset="0"/>
                        </a:rPr>
                        <a:t>%</a:t>
                      </a:r>
                    </a:p>
                  </a:txBody>
                  <a:tcPr marL="5601" marR="5601" marT="560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s-CO" sz="1000" b="1" i="0" u="none" strike="noStrike">
                          <a:solidFill>
                            <a:srgbClr val="FFFFFF"/>
                          </a:solidFill>
                          <a:effectLst/>
                          <a:latin typeface="Arial" panose="020B0604020202020204" pitchFamily="34" charset="0"/>
                        </a:rPr>
                        <a:t>Incidencia por 100.000 hab.</a:t>
                      </a:r>
                    </a:p>
                  </a:txBody>
                  <a:tcPr marL="5601" marR="5601" marT="560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s-CO" sz="1000" b="1" i="0" u="none" strike="noStrike">
                          <a:solidFill>
                            <a:srgbClr val="FFFFFF"/>
                          </a:solidFill>
                          <a:effectLst/>
                          <a:latin typeface="Arial" panose="020B0604020202020204" pitchFamily="34" charset="0"/>
                        </a:rPr>
                        <a:t>RR</a:t>
                      </a:r>
                    </a:p>
                  </a:txBody>
                  <a:tcPr marL="5601" marR="5601" marT="560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gridSpan="2">
                  <a:txBody>
                    <a:bodyPr/>
                    <a:lstStyle/>
                    <a:p>
                      <a:pPr algn="ctr" fontAlgn="ctr"/>
                      <a:r>
                        <a:rPr lang="es-CO" sz="1000" b="1" i="0" u="none" strike="noStrike">
                          <a:solidFill>
                            <a:srgbClr val="FFFFFF"/>
                          </a:solidFill>
                          <a:effectLst/>
                          <a:latin typeface="Arial" panose="020B0604020202020204" pitchFamily="34" charset="0"/>
                        </a:rPr>
                        <a:t>IC</a:t>
                      </a:r>
                    </a:p>
                  </a:txBody>
                  <a:tcPr marL="5601" marR="5601" marT="560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hMerge="1">
                  <a:txBody>
                    <a:bodyPr/>
                    <a:lstStyle/>
                    <a:p>
                      <a:endParaRPr lang="es-CO"/>
                    </a:p>
                  </a:txBody>
                  <a:tcPr/>
                </a:tc>
              </a:tr>
              <a:tr h="173263">
                <a:tc>
                  <a:txBody>
                    <a:bodyPr/>
                    <a:lstStyle/>
                    <a:p>
                      <a:pPr algn="ctr" fontAlgn="ctr"/>
                      <a:r>
                        <a:rPr lang="es-CO" sz="1000" b="1" i="0" u="none" strike="noStrike">
                          <a:solidFill>
                            <a:srgbClr val="000000"/>
                          </a:solidFill>
                          <a:effectLst/>
                          <a:latin typeface="Arial" panose="020B0604020202020204" pitchFamily="34" charset="0"/>
                        </a:rPr>
                        <a:t>Sexo</a:t>
                      </a:r>
                    </a:p>
                  </a:txBody>
                  <a:tcPr marL="5601" marR="5601" marT="5601"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es-CO" sz="1000" b="0" i="0" u="none" strike="noStrike">
                          <a:solidFill>
                            <a:srgbClr val="000000"/>
                          </a:solidFill>
                          <a:effectLst/>
                          <a:latin typeface="Arial" panose="020B0604020202020204" pitchFamily="34" charset="0"/>
                        </a:rPr>
                        <a:t>Mujer</a:t>
                      </a:r>
                    </a:p>
                  </a:txBody>
                  <a:tcPr marL="5601" marR="5601" marT="5601"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es-CO" sz="1000" b="0" i="0" u="none" strike="noStrike">
                          <a:solidFill>
                            <a:srgbClr val="000000"/>
                          </a:solidFill>
                          <a:effectLst/>
                          <a:latin typeface="Arial" panose="020B0604020202020204" pitchFamily="34" charset="0"/>
                        </a:rPr>
                        <a:t>163</a:t>
                      </a:r>
                    </a:p>
                  </a:txBody>
                  <a:tcPr marL="5601" marR="5601" marT="5601"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es-CO" sz="1000" b="0" i="0" u="none" strike="noStrike">
                          <a:solidFill>
                            <a:srgbClr val="000000"/>
                          </a:solidFill>
                          <a:effectLst/>
                          <a:latin typeface="Arial" panose="020B0604020202020204" pitchFamily="34" charset="0"/>
                        </a:rPr>
                        <a:t>17,8</a:t>
                      </a:r>
                    </a:p>
                  </a:txBody>
                  <a:tcPr marL="5601" marR="5601" marT="5601"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es-CO" sz="1000" b="0" i="0" u="none" strike="noStrike">
                          <a:solidFill>
                            <a:srgbClr val="000000"/>
                          </a:solidFill>
                          <a:effectLst/>
                          <a:latin typeface="Arial" panose="020B0604020202020204" pitchFamily="34" charset="0"/>
                        </a:rPr>
                        <a:t>0,7</a:t>
                      </a:r>
                    </a:p>
                  </a:txBody>
                  <a:tcPr marL="5601" marR="5601" marT="5601"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gridSpan="3">
                  <a:txBody>
                    <a:bodyPr/>
                    <a:lstStyle/>
                    <a:p>
                      <a:pPr algn="ctr" fontAlgn="ctr"/>
                      <a:r>
                        <a:rPr lang="es-CO" sz="1000" b="0" i="0" u="none" strike="noStrike">
                          <a:solidFill>
                            <a:srgbClr val="000000"/>
                          </a:solidFill>
                          <a:effectLst/>
                          <a:latin typeface="Arial" panose="020B0604020202020204" pitchFamily="34" charset="0"/>
                        </a:rPr>
                        <a:t>Referencia</a:t>
                      </a:r>
                    </a:p>
                  </a:txBody>
                  <a:tcPr marL="5601" marR="5601" marT="5601"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hMerge="1">
                  <a:txBody>
                    <a:bodyPr/>
                    <a:lstStyle/>
                    <a:p>
                      <a:endParaRPr lang="es-CO"/>
                    </a:p>
                  </a:txBody>
                  <a:tcPr/>
                </a:tc>
                <a:tc hMerge="1">
                  <a:txBody>
                    <a:bodyPr/>
                    <a:lstStyle/>
                    <a:p>
                      <a:endParaRPr lang="es-CO"/>
                    </a:p>
                  </a:txBody>
                  <a:tcPr/>
                </a:tc>
              </a:tr>
              <a:tr h="173263">
                <a:tc>
                  <a:txBody>
                    <a:bodyPr/>
                    <a:lstStyle/>
                    <a:p>
                      <a:pPr algn="ctr" fontAlgn="ctr"/>
                      <a:r>
                        <a:rPr lang="es-CO" sz="1000" b="1"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000" b="0" i="0" u="none" strike="noStrike">
                          <a:solidFill>
                            <a:srgbClr val="000000"/>
                          </a:solidFill>
                          <a:effectLst/>
                          <a:latin typeface="Arial" panose="020B0604020202020204" pitchFamily="34" charset="0"/>
                        </a:rPr>
                        <a:t>Hombre</a:t>
                      </a:r>
                    </a:p>
                  </a:txBody>
                  <a:tcPr marL="5601" marR="5601" marT="5601"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000" b="0" i="0" u="none" strike="noStrike">
                          <a:solidFill>
                            <a:srgbClr val="000000"/>
                          </a:solidFill>
                          <a:effectLst/>
                          <a:latin typeface="Arial" panose="020B0604020202020204" pitchFamily="34" charset="0"/>
                        </a:rPr>
                        <a:t>754</a:t>
                      </a:r>
                    </a:p>
                  </a:txBody>
                  <a:tcPr marL="5601" marR="5601" marT="5601"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000" b="0" i="0" u="none" strike="noStrike">
                          <a:solidFill>
                            <a:srgbClr val="000000"/>
                          </a:solidFill>
                          <a:effectLst/>
                          <a:latin typeface="Arial" panose="020B0604020202020204" pitchFamily="34" charset="0"/>
                        </a:rPr>
                        <a:t>82,2</a:t>
                      </a:r>
                    </a:p>
                  </a:txBody>
                  <a:tcPr marL="5601" marR="5601" marT="5601"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000" b="0" i="0" u="none" strike="noStrike">
                          <a:solidFill>
                            <a:srgbClr val="000000"/>
                          </a:solidFill>
                          <a:effectLst/>
                          <a:latin typeface="Arial" panose="020B0604020202020204" pitchFamily="34" charset="0"/>
                        </a:rPr>
                        <a:t>3,2</a:t>
                      </a:r>
                    </a:p>
                  </a:txBody>
                  <a:tcPr marL="5601" marR="5601" marT="5601"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es-CO" sz="1000" b="0" i="0" u="none" strike="noStrike">
                          <a:solidFill>
                            <a:srgbClr val="FF0000"/>
                          </a:solidFill>
                          <a:effectLst/>
                          <a:latin typeface="Arial" panose="020B0604020202020204" pitchFamily="34" charset="0"/>
                        </a:rPr>
                        <a:t>4,74</a:t>
                      </a:r>
                    </a:p>
                  </a:txBody>
                  <a:tcPr marL="5601" marR="5601" marT="5601"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es-CO" sz="1000" b="0" i="0" u="none" strike="noStrike">
                          <a:solidFill>
                            <a:srgbClr val="FF0000"/>
                          </a:solidFill>
                          <a:effectLst/>
                          <a:latin typeface="Arial" panose="020B0604020202020204" pitchFamily="34" charset="0"/>
                        </a:rPr>
                        <a:t>4,00</a:t>
                      </a:r>
                    </a:p>
                  </a:txBody>
                  <a:tcPr marL="5601" marR="5601" marT="5601"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r>
                        <a:rPr lang="es-CO" sz="1000" b="0" i="0" u="none" strike="noStrike">
                          <a:solidFill>
                            <a:srgbClr val="FF0000"/>
                          </a:solidFill>
                          <a:effectLst/>
                          <a:latin typeface="Arial" panose="020B0604020202020204" pitchFamily="34" charset="0"/>
                        </a:rPr>
                        <a:t>5,62</a:t>
                      </a:r>
                    </a:p>
                  </a:txBody>
                  <a:tcPr marL="5601" marR="5601" marT="5601"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r>
              <a:tr h="199919">
                <a:tc>
                  <a:txBody>
                    <a:bodyPr/>
                    <a:lstStyle/>
                    <a:p>
                      <a:pPr algn="ctr" fontAlgn="ctr"/>
                      <a:r>
                        <a:rPr lang="es-CO" sz="1000" b="1" i="0" u="none" strike="noStrike">
                          <a:solidFill>
                            <a:srgbClr val="000000"/>
                          </a:solidFill>
                          <a:effectLst/>
                          <a:latin typeface="Arial" panose="020B0604020202020204" pitchFamily="34" charset="0"/>
                        </a:rPr>
                        <a:t>Tipo de régimen</a:t>
                      </a:r>
                    </a:p>
                  </a:txBody>
                  <a:tcPr marL="5601" marR="5601" marT="560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Subsidiado</a:t>
                      </a:r>
                    </a:p>
                  </a:txBody>
                  <a:tcPr marL="5601" marR="5601" marT="560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452</a:t>
                      </a:r>
                    </a:p>
                  </a:txBody>
                  <a:tcPr marL="5601" marR="5601" marT="560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49,3</a:t>
                      </a:r>
                    </a:p>
                  </a:txBody>
                  <a:tcPr marL="5601" marR="5601" marT="560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 </a:t>
                      </a:r>
                    </a:p>
                  </a:txBody>
                  <a:tcPr marL="5601" marR="5601" marT="5601"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es-CO" sz="1000" b="0" i="0" u="none" strike="noStrike">
                          <a:solidFill>
                            <a:srgbClr val="000000"/>
                          </a:solidFill>
                          <a:effectLst/>
                          <a:latin typeface="Arial" panose="020B0604020202020204" pitchFamily="34" charset="0"/>
                        </a:rPr>
                        <a:t> </a:t>
                      </a:r>
                    </a:p>
                  </a:txBody>
                  <a:tcPr marL="5601" marR="5601" marT="5601"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es-CO" sz="1000" b="0" i="0" u="none" strike="noStrike">
                          <a:effectLst/>
                          <a:latin typeface="Arial" panose="020B0604020202020204" pitchFamily="34" charset="0"/>
                        </a:rPr>
                        <a:t> </a:t>
                      </a:r>
                    </a:p>
                  </a:txBody>
                  <a:tcPr marL="5601" marR="5601" marT="5601"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es-CO" sz="1000" b="0" i="0" u="none" strike="noStrike">
                          <a:effectLst/>
                          <a:latin typeface="Arial" panose="020B0604020202020204" pitchFamily="34" charset="0"/>
                        </a:rPr>
                        <a:t> </a:t>
                      </a:r>
                    </a:p>
                  </a:txBody>
                  <a:tcPr marL="5601" marR="5601" marT="5601"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169841">
                <a:tc>
                  <a:txBody>
                    <a:bodyPr/>
                    <a:lstStyle/>
                    <a:p>
                      <a:pPr algn="ctr" fontAlgn="ctr"/>
                      <a:r>
                        <a:rPr lang="es-CO" sz="1000" b="1"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Contributivo</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378</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41,2</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a:noFill/>
                    </a:lnB>
                    <a:solidFill>
                      <a:srgbClr val="F2F2F2"/>
                    </a:solidFill>
                  </a:tcPr>
                </a:tc>
                <a:tc>
                  <a:txBody>
                    <a:bodyPr/>
                    <a:lstStyle/>
                    <a:p>
                      <a:pPr algn="ctr" fontAlgn="ctr"/>
                      <a:r>
                        <a:rPr lang="es-CO" sz="1000" b="0"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a:noFill/>
                    </a:lnB>
                    <a:solidFill>
                      <a:srgbClr val="F2F2F2"/>
                    </a:solidFill>
                  </a:tcPr>
                </a:tc>
                <a:tc>
                  <a:txBody>
                    <a:bodyPr/>
                    <a:lstStyle/>
                    <a:p>
                      <a:pPr algn="l" fontAlgn="b"/>
                      <a:r>
                        <a:rPr lang="es-CO" sz="1000" b="0" i="0" u="none" strike="noStrike">
                          <a:effectLst/>
                          <a:latin typeface="Arial" panose="020B0604020202020204" pitchFamily="34" charset="0"/>
                        </a:rPr>
                        <a:t> </a:t>
                      </a:r>
                    </a:p>
                  </a:txBody>
                  <a:tcPr marL="5601" marR="5601" marT="5601" marB="0" anchor="b">
                    <a:lnL>
                      <a:noFill/>
                    </a:lnL>
                    <a:lnR>
                      <a:noFill/>
                    </a:lnR>
                    <a:lnT>
                      <a:noFill/>
                    </a:lnT>
                    <a:lnB>
                      <a:noFill/>
                    </a:lnB>
                    <a:solidFill>
                      <a:srgbClr val="F2F2F2"/>
                    </a:solidFill>
                  </a:tcPr>
                </a:tc>
                <a:tc>
                  <a:txBody>
                    <a:bodyPr/>
                    <a:lstStyle/>
                    <a:p>
                      <a:pPr algn="l" fontAlgn="b"/>
                      <a:r>
                        <a:rPr lang="es-CO" sz="1000" b="0" i="0" u="none" strike="noStrike">
                          <a:effectLst/>
                          <a:latin typeface="Arial" panose="020B0604020202020204" pitchFamily="34" charset="0"/>
                        </a:rPr>
                        <a:t> </a:t>
                      </a:r>
                    </a:p>
                  </a:txBody>
                  <a:tcPr marL="5601" marR="5601" marT="5601" marB="0" anchor="b">
                    <a:lnL>
                      <a:noFill/>
                    </a:lnL>
                    <a:lnR>
                      <a:noFill/>
                    </a:lnR>
                    <a:lnT>
                      <a:noFill/>
                    </a:lnT>
                    <a:lnB>
                      <a:noFill/>
                    </a:lnB>
                    <a:solidFill>
                      <a:srgbClr val="F2F2F2"/>
                    </a:solidFill>
                  </a:tcPr>
                </a:tc>
              </a:tr>
              <a:tr h="169841">
                <a:tc>
                  <a:txBody>
                    <a:bodyPr/>
                    <a:lstStyle/>
                    <a:p>
                      <a:pPr algn="ctr" fontAlgn="ctr"/>
                      <a:r>
                        <a:rPr lang="es-CO" sz="1000" b="1"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No afiliado</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63</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6,9</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a:noFill/>
                    </a:lnB>
                    <a:solidFill>
                      <a:srgbClr val="F2F2F2"/>
                    </a:solidFill>
                  </a:tcPr>
                </a:tc>
                <a:tc>
                  <a:txBody>
                    <a:bodyPr/>
                    <a:lstStyle/>
                    <a:p>
                      <a:pPr algn="ctr" fontAlgn="ctr"/>
                      <a:r>
                        <a:rPr lang="es-CO" sz="1000" b="0"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a:noFill/>
                    </a:lnB>
                    <a:solidFill>
                      <a:srgbClr val="F2F2F2"/>
                    </a:solidFill>
                  </a:tcPr>
                </a:tc>
                <a:tc>
                  <a:txBody>
                    <a:bodyPr/>
                    <a:lstStyle/>
                    <a:p>
                      <a:pPr algn="l" fontAlgn="b"/>
                      <a:r>
                        <a:rPr lang="es-CO" sz="1000" b="0" i="0" u="none" strike="noStrike">
                          <a:effectLst/>
                          <a:latin typeface="Arial" panose="020B0604020202020204" pitchFamily="34" charset="0"/>
                        </a:rPr>
                        <a:t> </a:t>
                      </a:r>
                    </a:p>
                  </a:txBody>
                  <a:tcPr marL="5601" marR="5601" marT="5601" marB="0" anchor="b">
                    <a:lnL>
                      <a:noFill/>
                    </a:lnL>
                    <a:lnR>
                      <a:noFill/>
                    </a:lnR>
                    <a:lnT>
                      <a:noFill/>
                    </a:lnT>
                    <a:lnB>
                      <a:noFill/>
                    </a:lnB>
                    <a:solidFill>
                      <a:srgbClr val="F2F2F2"/>
                    </a:solidFill>
                  </a:tcPr>
                </a:tc>
                <a:tc>
                  <a:txBody>
                    <a:bodyPr/>
                    <a:lstStyle/>
                    <a:p>
                      <a:pPr algn="l" fontAlgn="b"/>
                      <a:r>
                        <a:rPr lang="es-CO" sz="1000" b="0" i="0" u="none" strike="noStrike">
                          <a:effectLst/>
                          <a:latin typeface="Arial" panose="020B0604020202020204" pitchFamily="34" charset="0"/>
                        </a:rPr>
                        <a:t> </a:t>
                      </a:r>
                    </a:p>
                  </a:txBody>
                  <a:tcPr marL="5601" marR="5601" marT="5601" marB="0" anchor="b">
                    <a:lnL>
                      <a:noFill/>
                    </a:lnL>
                    <a:lnR>
                      <a:noFill/>
                    </a:lnR>
                    <a:lnT>
                      <a:noFill/>
                    </a:lnT>
                    <a:lnB>
                      <a:noFill/>
                    </a:lnB>
                    <a:solidFill>
                      <a:srgbClr val="F2F2F2"/>
                    </a:solidFill>
                  </a:tcPr>
                </a:tc>
              </a:tr>
              <a:tr h="169841">
                <a:tc>
                  <a:txBody>
                    <a:bodyPr/>
                    <a:lstStyle/>
                    <a:p>
                      <a:pPr algn="ctr" fontAlgn="ctr"/>
                      <a:r>
                        <a:rPr lang="es-CO" sz="1000" b="1"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Especial</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14</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1,5</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a:noFill/>
                    </a:lnB>
                    <a:solidFill>
                      <a:srgbClr val="F2F2F2"/>
                    </a:solidFill>
                  </a:tcPr>
                </a:tc>
                <a:tc>
                  <a:txBody>
                    <a:bodyPr/>
                    <a:lstStyle/>
                    <a:p>
                      <a:pPr algn="ctr" fontAlgn="ctr"/>
                      <a:r>
                        <a:rPr lang="es-CO" sz="1000" b="0"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a:noFill/>
                    </a:lnB>
                    <a:solidFill>
                      <a:srgbClr val="F2F2F2"/>
                    </a:solidFill>
                  </a:tcPr>
                </a:tc>
                <a:tc>
                  <a:txBody>
                    <a:bodyPr/>
                    <a:lstStyle/>
                    <a:p>
                      <a:pPr algn="l" fontAlgn="b"/>
                      <a:r>
                        <a:rPr lang="es-CO" sz="1000" b="0" i="0" u="none" strike="noStrike">
                          <a:effectLst/>
                          <a:latin typeface="Arial" panose="020B0604020202020204" pitchFamily="34" charset="0"/>
                        </a:rPr>
                        <a:t> </a:t>
                      </a:r>
                    </a:p>
                  </a:txBody>
                  <a:tcPr marL="5601" marR="5601" marT="5601" marB="0" anchor="b">
                    <a:lnL>
                      <a:noFill/>
                    </a:lnL>
                    <a:lnR>
                      <a:noFill/>
                    </a:lnR>
                    <a:lnT>
                      <a:noFill/>
                    </a:lnT>
                    <a:lnB>
                      <a:noFill/>
                    </a:lnB>
                    <a:solidFill>
                      <a:srgbClr val="F2F2F2"/>
                    </a:solidFill>
                  </a:tcPr>
                </a:tc>
                <a:tc>
                  <a:txBody>
                    <a:bodyPr/>
                    <a:lstStyle/>
                    <a:p>
                      <a:pPr algn="l" fontAlgn="b"/>
                      <a:r>
                        <a:rPr lang="es-CO" sz="1000" b="0" i="0" u="none" strike="noStrike">
                          <a:effectLst/>
                          <a:latin typeface="Arial" panose="020B0604020202020204" pitchFamily="34" charset="0"/>
                        </a:rPr>
                        <a:t> </a:t>
                      </a:r>
                    </a:p>
                  </a:txBody>
                  <a:tcPr marL="5601" marR="5601" marT="5601" marB="0" anchor="b">
                    <a:lnL>
                      <a:noFill/>
                    </a:lnL>
                    <a:lnR>
                      <a:noFill/>
                    </a:lnR>
                    <a:lnT>
                      <a:noFill/>
                    </a:lnT>
                    <a:lnB>
                      <a:noFill/>
                    </a:lnB>
                    <a:solidFill>
                      <a:srgbClr val="F2F2F2"/>
                    </a:solidFill>
                  </a:tcPr>
                </a:tc>
              </a:tr>
              <a:tr h="169841">
                <a:tc>
                  <a:txBody>
                    <a:bodyPr/>
                    <a:lstStyle/>
                    <a:p>
                      <a:pPr algn="ctr" fontAlgn="ctr"/>
                      <a:r>
                        <a:rPr lang="es-CO" sz="1000" b="1"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Excepción</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9</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1,0</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a:noFill/>
                    </a:lnB>
                    <a:solidFill>
                      <a:srgbClr val="F2F2F2"/>
                    </a:solidFill>
                  </a:tcPr>
                </a:tc>
                <a:tc>
                  <a:txBody>
                    <a:bodyPr/>
                    <a:lstStyle/>
                    <a:p>
                      <a:pPr algn="ctr" fontAlgn="ctr"/>
                      <a:r>
                        <a:rPr lang="es-CO" sz="1000" b="0"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a:noFill/>
                    </a:lnB>
                    <a:solidFill>
                      <a:srgbClr val="F2F2F2"/>
                    </a:solidFill>
                  </a:tcPr>
                </a:tc>
                <a:tc>
                  <a:txBody>
                    <a:bodyPr/>
                    <a:lstStyle/>
                    <a:p>
                      <a:pPr algn="l" fontAlgn="b"/>
                      <a:r>
                        <a:rPr lang="es-CO" sz="1000" b="0" i="0" u="none" strike="noStrike">
                          <a:effectLst/>
                          <a:latin typeface="Arial" panose="020B0604020202020204" pitchFamily="34" charset="0"/>
                        </a:rPr>
                        <a:t> </a:t>
                      </a:r>
                    </a:p>
                  </a:txBody>
                  <a:tcPr marL="5601" marR="5601" marT="5601" marB="0" anchor="b">
                    <a:lnL>
                      <a:noFill/>
                    </a:lnL>
                    <a:lnR>
                      <a:noFill/>
                    </a:lnR>
                    <a:lnT>
                      <a:noFill/>
                    </a:lnT>
                    <a:lnB>
                      <a:noFill/>
                    </a:lnB>
                    <a:solidFill>
                      <a:srgbClr val="F2F2F2"/>
                    </a:solidFill>
                  </a:tcPr>
                </a:tc>
                <a:tc>
                  <a:txBody>
                    <a:bodyPr/>
                    <a:lstStyle/>
                    <a:p>
                      <a:pPr algn="l" fontAlgn="b"/>
                      <a:r>
                        <a:rPr lang="es-CO" sz="1000" b="0" i="0" u="none" strike="noStrike">
                          <a:effectLst/>
                          <a:latin typeface="Arial" panose="020B0604020202020204" pitchFamily="34" charset="0"/>
                        </a:rPr>
                        <a:t> </a:t>
                      </a:r>
                    </a:p>
                  </a:txBody>
                  <a:tcPr marL="5601" marR="5601" marT="5601" marB="0" anchor="b">
                    <a:lnL>
                      <a:noFill/>
                    </a:lnL>
                    <a:lnR>
                      <a:noFill/>
                    </a:lnR>
                    <a:lnT>
                      <a:noFill/>
                    </a:lnT>
                    <a:lnB>
                      <a:noFill/>
                    </a:lnB>
                    <a:solidFill>
                      <a:srgbClr val="F2F2F2"/>
                    </a:solidFill>
                  </a:tcPr>
                </a:tc>
              </a:tr>
              <a:tr h="173263">
                <a:tc>
                  <a:txBody>
                    <a:bodyPr/>
                    <a:lstStyle/>
                    <a:p>
                      <a:pPr algn="ctr" fontAlgn="ctr"/>
                      <a:r>
                        <a:rPr lang="es-CO" sz="1000" b="1"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Indeterminado</a:t>
                      </a:r>
                    </a:p>
                  </a:txBody>
                  <a:tcPr marL="5601" marR="5601" marT="5601"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1</a:t>
                      </a:r>
                    </a:p>
                  </a:txBody>
                  <a:tcPr marL="5601" marR="5601" marT="5601"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0,1</a:t>
                      </a:r>
                    </a:p>
                  </a:txBody>
                  <a:tcPr marL="5601" marR="5601" marT="5601"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gridSpan="3">
                  <a:txBody>
                    <a:bodyPr/>
                    <a:lstStyle/>
                    <a:p>
                      <a:pPr algn="ctr" fontAlgn="ctr"/>
                      <a:r>
                        <a:rPr lang="es-CO" sz="1000" b="0"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CO"/>
                    </a:p>
                  </a:txBody>
                  <a:tcPr/>
                </a:tc>
                <a:tc hMerge="1">
                  <a:txBody>
                    <a:bodyPr/>
                    <a:lstStyle/>
                    <a:p>
                      <a:endParaRPr lang="es-CO"/>
                    </a:p>
                  </a:txBody>
                  <a:tcPr/>
                </a:tc>
              </a:tr>
              <a:tr h="169841">
                <a:tc>
                  <a:txBody>
                    <a:bodyPr/>
                    <a:lstStyle/>
                    <a:p>
                      <a:pPr algn="ctr" fontAlgn="ctr"/>
                      <a:r>
                        <a:rPr lang="es-CO" sz="1000" b="1" i="0" u="none" strike="noStrike">
                          <a:solidFill>
                            <a:srgbClr val="000000"/>
                          </a:solidFill>
                          <a:effectLst/>
                          <a:latin typeface="Arial" panose="020B0604020202020204" pitchFamily="34" charset="0"/>
                        </a:rPr>
                        <a:t>Pertenencia étnica</a:t>
                      </a:r>
                    </a:p>
                  </a:txBody>
                  <a:tcPr marL="5601" marR="5601" marT="560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1000" b="0" i="0" u="none" strike="noStrike" dirty="0">
                          <a:solidFill>
                            <a:srgbClr val="000000"/>
                          </a:solidFill>
                          <a:effectLst/>
                          <a:latin typeface="Arial" panose="020B0604020202020204" pitchFamily="34" charset="0"/>
                        </a:rPr>
                        <a:t>Otros</a:t>
                      </a:r>
                    </a:p>
                  </a:txBody>
                  <a:tcPr marL="5601" marR="5601" marT="560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825</a:t>
                      </a:r>
                    </a:p>
                  </a:txBody>
                  <a:tcPr marL="5601" marR="5601" marT="560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90,0</a:t>
                      </a:r>
                    </a:p>
                  </a:txBody>
                  <a:tcPr marL="5601" marR="5601" marT="560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 </a:t>
                      </a:r>
                    </a:p>
                  </a:txBody>
                  <a:tcPr marL="5601" marR="5601" marT="5601"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es-CO" sz="1000" b="0" i="0" u="none" strike="noStrike">
                          <a:solidFill>
                            <a:srgbClr val="000000"/>
                          </a:solidFill>
                          <a:effectLst/>
                          <a:latin typeface="Arial" panose="020B0604020202020204" pitchFamily="34" charset="0"/>
                        </a:rPr>
                        <a:t> </a:t>
                      </a:r>
                    </a:p>
                  </a:txBody>
                  <a:tcPr marL="5601" marR="5601" marT="5601"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es-CO" sz="1000" b="0" i="0" u="none" strike="noStrike">
                          <a:effectLst/>
                          <a:latin typeface="Arial" panose="020B0604020202020204" pitchFamily="34" charset="0"/>
                        </a:rPr>
                        <a:t> </a:t>
                      </a:r>
                    </a:p>
                  </a:txBody>
                  <a:tcPr marL="5601" marR="5601" marT="5601"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es-CO" sz="1000" b="0" i="0" u="none" strike="noStrike">
                          <a:effectLst/>
                          <a:latin typeface="Arial" panose="020B0604020202020204" pitchFamily="34" charset="0"/>
                        </a:rPr>
                        <a:t> </a:t>
                      </a:r>
                    </a:p>
                  </a:txBody>
                  <a:tcPr marL="5601" marR="5601" marT="5601"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169841">
                <a:tc>
                  <a:txBody>
                    <a:bodyPr/>
                    <a:lstStyle/>
                    <a:p>
                      <a:pPr algn="ctr" fontAlgn="ctr"/>
                      <a:r>
                        <a:rPr lang="es-CO" sz="1000" b="1"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Negro, afrocolombiano</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52</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5,7</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a:noFill/>
                    </a:lnB>
                    <a:solidFill>
                      <a:srgbClr val="F2F2F2"/>
                    </a:solidFill>
                  </a:tcPr>
                </a:tc>
                <a:tc>
                  <a:txBody>
                    <a:bodyPr/>
                    <a:lstStyle/>
                    <a:p>
                      <a:pPr algn="ctr" fontAlgn="ctr"/>
                      <a:r>
                        <a:rPr lang="es-CO" sz="1000" b="0"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a:noFill/>
                    </a:lnB>
                    <a:solidFill>
                      <a:srgbClr val="F2F2F2"/>
                    </a:solidFill>
                  </a:tcPr>
                </a:tc>
                <a:tc>
                  <a:txBody>
                    <a:bodyPr/>
                    <a:lstStyle/>
                    <a:p>
                      <a:pPr algn="l" fontAlgn="b"/>
                      <a:r>
                        <a:rPr lang="es-CO" sz="1000" b="0" i="0" u="none" strike="noStrike">
                          <a:effectLst/>
                          <a:latin typeface="Arial" panose="020B0604020202020204" pitchFamily="34" charset="0"/>
                        </a:rPr>
                        <a:t> </a:t>
                      </a:r>
                    </a:p>
                  </a:txBody>
                  <a:tcPr marL="5601" marR="5601" marT="5601" marB="0" anchor="b">
                    <a:lnL>
                      <a:noFill/>
                    </a:lnL>
                    <a:lnR>
                      <a:noFill/>
                    </a:lnR>
                    <a:lnT>
                      <a:noFill/>
                    </a:lnT>
                    <a:lnB>
                      <a:noFill/>
                    </a:lnB>
                    <a:solidFill>
                      <a:srgbClr val="F2F2F2"/>
                    </a:solidFill>
                  </a:tcPr>
                </a:tc>
                <a:tc>
                  <a:txBody>
                    <a:bodyPr/>
                    <a:lstStyle/>
                    <a:p>
                      <a:pPr algn="l" fontAlgn="b"/>
                      <a:r>
                        <a:rPr lang="es-CO" sz="1000" b="0" i="0" u="none" strike="noStrike">
                          <a:effectLst/>
                          <a:latin typeface="Arial" panose="020B0604020202020204" pitchFamily="34" charset="0"/>
                        </a:rPr>
                        <a:t> </a:t>
                      </a:r>
                    </a:p>
                  </a:txBody>
                  <a:tcPr marL="5601" marR="5601" marT="5601" marB="0" anchor="b">
                    <a:lnL>
                      <a:noFill/>
                    </a:lnL>
                    <a:lnR>
                      <a:noFill/>
                    </a:lnR>
                    <a:lnT>
                      <a:noFill/>
                    </a:lnT>
                    <a:lnB>
                      <a:noFill/>
                    </a:lnB>
                    <a:solidFill>
                      <a:srgbClr val="F2F2F2"/>
                    </a:solidFill>
                  </a:tcPr>
                </a:tc>
              </a:tr>
              <a:tr h="169841">
                <a:tc>
                  <a:txBody>
                    <a:bodyPr/>
                    <a:lstStyle/>
                    <a:p>
                      <a:pPr algn="ctr" fontAlgn="ctr"/>
                      <a:r>
                        <a:rPr lang="es-CO" sz="1000" b="1"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Indígena</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34</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3,7</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a:noFill/>
                    </a:lnB>
                    <a:solidFill>
                      <a:srgbClr val="F2F2F2"/>
                    </a:solidFill>
                  </a:tcPr>
                </a:tc>
                <a:tc>
                  <a:txBody>
                    <a:bodyPr/>
                    <a:lstStyle/>
                    <a:p>
                      <a:pPr algn="ctr" fontAlgn="ctr"/>
                      <a:r>
                        <a:rPr lang="es-CO" sz="1000" b="0"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a:noFill/>
                    </a:lnB>
                    <a:solidFill>
                      <a:srgbClr val="F2F2F2"/>
                    </a:solidFill>
                  </a:tcPr>
                </a:tc>
                <a:tc>
                  <a:txBody>
                    <a:bodyPr/>
                    <a:lstStyle/>
                    <a:p>
                      <a:pPr algn="l" fontAlgn="b"/>
                      <a:r>
                        <a:rPr lang="es-CO" sz="1000" b="0" i="0" u="none" strike="noStrike">
                          <a:effectLst/>
                          <a:latin typeface="Arial" panose="020B0604020202020204" pitchFamily="34" charset="0"/>
                        </a:rPr>
                        <a:t> </a:t>
                      </a:r>
                    </a:p>
                  </a:txBody>
                  <a:tcPr marL="5601" marR="5601" marT="5601" marB="0" anchor="b">
                    <a:lnL>
                      <a:noFill/>
                    </a:lnL>
                    <a:lnR>
                      <a:noFill/>
                    </a:lnR>
                    <a:lnT>
                      <a:noFill/>
                    </a:lnT>
                    <a:lnB>
                      <a:noFill/>
                    </a:lnB>
                    <a:solidFill>
                      <a:srgbClr val="F2F2F2"/>
                    </a:solidFill>
                  </a:tcPr>
                </a:tc>
                <a:tc>
                  <a:txBody>
                    <a:bodyPr/>
                    <a:lstStyle/>
                    <a:p>
                      <a:pPr algn="l" fontAlgn="b"/>
                      <a:r>
                        <a:rPr lang="es-CO" sz="1000" b="0" i="0" u="none" strike="noStrike">
                          <a:effectLst/>
                          <a:latin typeface="Arial" panose="020B0604020202020204" pitchFamily="34" charset="0"/>
                        </a:rPr>
                        <a:t> </a:t>
                      </a:r>
                    </a:p>
                  </a:txBody>
                  <a:tcPr marL="5601" marR="5601" marT="5601" marB="0" anchor="b">
                    <a:lnL>
                      <a:noFill/>
                    </a:lnL>
                    <a:lnR>
                      <a:noFill/>
                    </a:lnR>
                    <a:lnT>
                      <a:noFill/>
                    </a:lnT>
                    <a:lnB>
                      <a:noFill/>
                    </a:lnB>
                    <a:solidFill>
                      <a:srgbClr val="F2F2F2"/>
                    </a:solidFill>
                  </a:tcPr>
                </a:tc>
              </a:tr>
              <a:tr h="169841">
                <a:tc>
                  <a:txBody>
                    <a:bodyPr/>
                    <a:lstStyle/>
                    <a:p>
                      <a:pPr algn="ctr" fontAlgn="ctr"/>
                      <a:r>
                        <a:rPr lang="es-CO" sz="1000" b="1"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ROM ,gitano</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3</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0,3</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a:noFill/>
                    </a:lnB>
                    <a:solidFill>
                      <a:srgbClr val="F2F2F2"/>
                    </a:solidFill>
                  </a:tcPr>
                </a:tc>
                <a:tc>
                  <a:txBody>
                    <a:bodyPr/>
                    <a:lstStyle/>
                    <a:p>
                      <a:pPr algn="ctr" fontAlgn="ctr"/>
                      <a:r>
                        <a:rPr lang="es-CO" sz="1000" b="0"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a:noFill/>
                    </a:lnB>
                    <a:solidFill>
                      <a:srgbClr val="F2F2F2"/>
                    </a:solidFill>
                  </a:tcPr>
                </a:tc>
                <a:tc>
                  <a:txBody>
                    <a:bodyPr/>
                    <a:lstStyle/>
                    <a:p>
                      <a:pPr algn="l" fontAlgn="b"/>
                      <a:r>
                        <a:rPr lang="es-CO" sz="1000" b="0" i="0" u="none" strike="noStrike">
                          <a:effectLst/>
                          <a:latin typeface="Arial" panose="020B0604020202020204" pitchFamily="34" charset="0"/>
                        </a:rPr>
                        <a:t> </a:t>
                      </a:r>
                    </a:p>
                  </a:txBody>
                  <a:tcPr marL="5601" marR="5601" marT="5601" marB="0" anchor="b">
                    <a:lnL>
                      <a:noFill/>
                    </a:lnL>
                    <a:lnR>
                      <a:noFill/>
                    </a:lnR>
                    <a:lnT>
                      <a:noFill/>
                    </a:lnT>
                    <a:lnB>
                      <a:noFill/>
                    </a:lnB>
                    <a:solidFill>
                      <a:srgbClr val="F2F2F2"/>
                    </a:solidFill>
                  </a:tcPr>
                </a:tc>
                <a:tc>
                  <a:txBody>
                    <a:bodyPr/>
                    <a:lstStyle/>
                    <a:p>
                      <a:pPr algn="l" fontAlgn="b"/>
                      <a:r>
                        <a:rPr lang="es-CO" sz="1000" b="0" i="0" u="none" strike="noStrike">
                          <a:effectLst/>
                          <a:latin typeface="Arial" panose="020B0604020202020204" pitchFamily="34" charset="0"/>
                        </a:rPr>
                        <a:t> </a:t>
                      </a:r>
                    </a:p>
                  </a:txBody>
                  <a:tcPr marL="5601" marR="5601" marT="5601" marB="0" anchor="b">
                    <a:lnL>
                      <a:noFill/>
                    </a:lnL>
                    <a:lnR>
                      <a:noFill/>
                    </a:lnR>
                    <a:lnT>
                      <a:noFill/>
                    </a:lnT>
                    <a:lnB>
                      <a:noFill/>
                    </a:lnB>
                    <a:solidFill>
                      <a:srgbClr val="F2F2F2"/>
                    </a:solidFill>
                  </a:tcPr>
                </a:tc>
              </a:tr>
              <a:tr h="169841">
                <a:tc>
                  <a:txBody>
                    <a:bodyPr/>
                    <a:lstStyle/>
                    <a:p>
                      <a:pPr algn="ctr" fontAlgn="ctr"/>
                      <a:r>
                        <a:rPr lang="es-CO" sz="1000" b="1"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Raizal</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2</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0,2</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a:noFill/>
                    </a:lnB>
                    <a:solidFill>
                      <a:srgbClr val="F2F2F2"/>
                    </a:solidFill>
                  </a:tcPr>
                </a:tc>
                <a:tc>
                  <a:txBody>
                    <a:bodyPr/>
                    <a:lstStyle/>
                    <a:p>
                      <a:pPr algn="ctr" fontAlgn="ctr"/>
                      <a:r>
                        <a:rPr lang="es-CO" sz="1000" b="0"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a:noFill/>
                    </a:lnB>
                    <a:solidFill>
                      <a:srgbClr val="F2F2F2"/>
                    </a:solidFill>
                  </a:tcPr>
                </a:tc>
                <a:tc>
                  <a:txBody>
                    <a:bodyPr/>
                    <a:lstStyle/>
                    <a:p>
                      <a:pPr algn="l" fontAlgn="b"/>
                      <a:r>
                        <a:rPr lang="es-CO" sz="1000" b="0" i="0" u="none" strike="noStrike">
                          <a:effectLst/>
                          <a:latin typeface="Arial" panose="020B0604020202020204" pitchFamily="34" charset="0"/>
                        </a:rPr>
                        <a:t> </a:t>
                      </a:r>
                    </a:p>
                  </a:txBody>
                  <a:tcPr marL="5601" marR="5601" marT="5601" marB="0" anchor="b">
                    <a:lnL>
                      <a:noFill/>
                    </a:lnL>
                    <a:lnR>
                      <a:noFill/>
                    </a:lnR>
                    <a:lnT>
                      <a:noFill/>
                    </a:lnT>
                    <a:lnB>
                      <a:noFill/>
                    </a:lnB>
                    <a:solidFill>
                      <a:srgbClr val="F2F2F2"/>
                    </a:solidFill>
                  </a:tcPr>
                </a:tc>
                <a:tc>
                  <a:txBody>
                    <a:bodyPr/>
                    <a:lstStyle/>
                    <a:p>
                      <a:pPr algn="l" fontAlgn="b"/>
                      <a:r>
                        <a:rPr lang="es-CO" sz="1000" b="0" i="0" u="none" strike="noStrike">
                          <a:effectLst/>
                          <a:latin typeface="Arial" panose="020B0604020202020204" pitchFamily="34" charset="0"/>
                        </a:rPr>
                        <a:t> </a:t>
                      </a:r>
                    </a:p>
                  </a:txBody>
                  <a:tcPr marL="5601" marR="5601" marT="5601" marB="0" anchor="b">
                    <a:lnL>
                      <a:noFill/>
                    </a:lnL>
                    <a:lnR>
                      <a:noFill/>
                    </a:lnR>
                    <a:lnT>
                      <a:noFill/>
                    </a:lnT>
                    <a:lnB>
                      <a:noFill/>
                    </a:lnB>
                    <a:solidFill>
                      <a:srgbClr val="F2F2F2"/>
                    </a:solidFill>
                  </a:tcPr>
                </a:tc>
              </a:tr>
              <a:tr h="173263">
                <a:tc>
                  <a:txBody>
                    <a:bodyPr/>
                    <a:lstStyle/>
                    <a:p>
                      <a:pPr algn="ctr" fontAlgn="ctr"/>
                      <a:r>
                        <a:rPr lang="es-CO" sz="1000" b="1"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Palenquero</a:t>
                      </a:r>
                    </a:p>
                  </a:txBody>
                  <a:tcPr marL="5601" marR="5601" marT="5601"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1</a:t>
                      </a:r>
                    </a:p>
                  </a:txBody>
                  <a:tcPr marL="5601" marR="5601" marT="5601"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0,1</a:t>
                      </a:r>
                    </a:p>
                  </a:txBody>
                  <a:tcPr marL="5601" marR="5601" marT="5601"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gridSpan="3">
                  <a:txBody>
                    <a:bodyPr/>
                    <a:lstStyle/>
                    <a:p>
                      <a:pPr algn="ctr" fontAlgn="ctr"/>
                      <a:r>
                        <a:rPr lang="es-CO" sz="1000" b="0"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CO"/>
                    </a:p>
                  </a:txBody>
                  <a:tcPr/>
                </a:tc>
                <a:tc hMerge="1">
                  <a:txBody>
                    <a:bodyPr/>
                    <a:lstStyle/>
                    <a:p>
                      <a:endParaRPr lang="es-CO"/>
                    </a:p>
                  </a:txBody>
                  <a:tcPr/>
                </a:tc>
              </a:tr>
              <a:tr h="186591">
                <a:tc>
                  <a:txBody>
                    <a:bodyPr/>
                    <a:lstStyle/>
                    <a:p>
                      <a:pPr algn="ctr" fontAlgn="ctr"/>
                      <a:r>
                        <a:rPr lang="es-CO" sz="1000" b="1" i="0" u="none" strike="noStrike">
                          <a:solidFill>
                            <a:srgbClr val="000000"/>
                          </a:solidFill>
                          <a:effectLst/>
                          <a:latin typeface="Arial" panose="020B0604020202020204" pitchFamily="34" charset="0"/>
                        </a:rPr>
                        <a:t>Grupos de edad</a:t>
                      </a:r>
                    </a:p>
                  </a:txBody>
                  <a:tcPr marL="5601" marR="5601" marT="560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Menor de un año</a:t>
                      </a:r>
                    </a:p>
                  </a:txBody>
                  <a:tcPr marL="5601" marR="5601" marT="560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2</a:t>
                      </a:r>
                    </a:p>
                  </a:txBody>
                  <a:tcPr marL="5601" marR="5601" marT="560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0,2</a:t>
                      </a:r>
                    </a:p>
                  </a:txBody>
                  <a:tcPr marL="5601" marR="5601" marT="560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 </a:t>
                      </a:r>
                    </a:p>
                  </a:txBody>
                  <a:tcPr marL="5601" marR="5601" marT="5601"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es-CO" sz="1000" b="0" i="0" u="none" strike="noStrike">
                          <a:solidFill>
                            <a:srgbClr val="000000"/>
                          </a:solidFill>
                          <a:effectLst/>
                          <a:latin typeface="Arial" panose="020B0604020202020204" pitchFamily="34" charset="0"/>
                        </a:rPr>
                        <a:t> </a:t>
                      </a:r>
                    </a:p>
                  </a:txBody>
                  <a:tcPr marL="5601" marR="5601" marT="5601"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es-CO" sz="1000" b="0" i="0" u="none" strike="noStrike">
                          <a:effectLst/>
                          <a:latin typeface="Arial" panose="020B0604020202020204" pitchFamily="34" charset="0"/>
                        </a:rPr>
                        <a:t> </a:t>
                      </a:r>
                    </a:p>
                  </a:txBody>
                  <a:tcPr marL="5601" marR="5601" marT="5601"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es-CO" sz="1000" b="0" i="0" u="none" strike="noStrike">
                          <a:effectLst/>
                          <a:latin typeface="Arial" panose="020B0604020202020204" pitchFamily="34" charset="0"/>
                        </a:rPr>
                        <a:t> </a:t>
                      </a:r>
                    </a:p>
                  </a:txBody>
                  <a:tcPr marL="5601" marR="5601" marT="5601"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166600">
                <a:tc>
                  <a:txBody>
                    <a:bodyPr/>
                    <a:lstStyle/>
                    <a:p>
                      <a:pPr algn="ctr" fontAlgn="ctr"/>
                      <a:r>
                        <a:rPr lang="es-CO" sz="1000" b="1"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effectLst/>
                          <a:latin typeface="Arial" panose="020B0604020202020204" pitchFamily="34" charset="0"/>
                        </a:rPr>
                        <a:t>1 a 4 años</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107</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11,7</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FF0000"/>
                          </a:solidFill>
                          <a:effectLst/>
                          <a:latin typeface="Arial" panose="020B0604020202020204" pitchFamily="34" charset="0"/>
                        </a:rPr>
                        <a:t>2,5</a:t>
                      </a:r>
                    </a:p>
                  </a:txBody>
                  <a:tcPr marL="5601" marR="5601" marT="5601" marB="0" anchor="ctr">
                    <a:lnL>
                      <a:noFill/>
                    </a:lnL>
                    <a:lnR>
                      <a:noFill/>
                    </a:lnR>
                    <a:lnT>
                      <a:noFill/>
                    </a:lnT>
                    <a:lnB>
                      <a:noFill/>
                    </a:lnB>
                    <a:solidFill>
                      <a:srgbClr val="F2F2F2"/>
                    </a:solidFill>
                  </a:tcPr>
                </a:tc>
                <a:tc>
                  <a:txBody>
                    <a:bodyPr/>
                    <a:lstStyle/>
                    <a:p>
                      <a:pPr algn="ctr" fontAlgn="ctr"/>
                      <a:r>
                        <a:rPr lang="es-CO" sz="1000" b="0" i="0" u="none" strike="noStrike">
                          <a:solidFill>
                            <a:srgbClr val="FF0000"/>
                          </a:solidFill>
                          <a:effectLst/>
                          <a:latin typeface="Arial" panose="020B0604020202020204" pitchFamily="34" charset="0"/>
                        </a:rPr>
                        <a:t>8,27</a:t>
                      </a:r>
                    </a:p>
                  </a:txBody>
                  <a:tcPr marL="5601" marR="5601" marT="5601" marB="0" anchor="ctr">
                    <a:lnL>
                      <a:noFill/>
                    </a:lnL>
                    <a:lnR>
                      <a:noFill/>
                    </a:lnR>
                    <a:lnT>
                      <a:noFill/>
                    </a:lnT>
                    <a:lnB>
                      <a:noFill/>
                    </a:lnB>
                    <a:solidFill>
                      <a:srgbClr val="F2F2F2"/>
                    </a:solidFill>
                  </a:tcPr>
                </a:tc>
                <a:tc>
                  <a:txBody>
                    <a:bodyPr/>
                    <a:lstStyle/>
                    <a:p>
                      <a:pPr algn="ctr" fontAlgn="b"/>
                      <a:r>
                        <a:rPr lang="es-CO" sz="1000" b="0" i="0" u="none" strike="noStrike">
                          <a:solidFill>
                            <a:srgbClr val="FF0000"/>
                          </a:solidFill>
                          <a:effectLst/>
                          <a:latin typeface="Arial" panose="020B0604020202020204" pitchFamily="34" charset="0"/>
                        </a:rPr>
                        <a:t>4,45</a:t>
                      </a:r>
                    </a:p>
                  </a:txBody>
                  <a:tcPr marL="5601" marR="5601" marT="5601" marB="0" anchor="b">
                    <a:lnL>
                      <a:noFill/>
                    </a:lnL>
                    <a:lnR>
                      <a:noFill/>
                    </a:lnR>
                    <a:lnT>
                      <a:noFill/>
                    </a:lnT>
                    <a:lnB>
                      <a:noFill/>
                    </a:lnB>
                    <a:solidFill>
                      <a:srgbClr val="F2F2F2"/>
                    </a:solidFill>
                  </a:tcPr>
                </a:tc>
                <a:tc>
                  <a:txBody>
                    <a:bodyPr/>
                    <a:lstStyle/>
                    <a:p>
                      <a:pPr algn="ctr" fontAlgn="b"/>
                      <a:r>
                        <a:rPr lang="es-CO" sz="1000" b="0" i="0" u="none" strike="noStrike">
                          <a:solidFill>
                            <a:srgbClr val="FF0000"/>
                          </a:solidFill>
                          <a:effectLst/>
                          <a:latin typeface="Arial" panose="020B0604020202020204" pitchFamily="34" charset="0"/>
                        </a:rPr>
                        <a:t>15,38</a:t>
                      </a:r>
                    </a:p>
                  </a:txBody>
                  <a:tcPr marL="5601" marR="5601" marT="5601" marB="0" anchor="b">
                    <a:lnL>
                      <a:noFill/>
                    </a:lnL>
                    <a:lnR>
                      <a:noFill/>
                    </a:lnR>
                    <a:lnT>
                      <a:noFill/>
                    </a:lnT>
                    <a:lnB>
                      <a:noFill/>
                    </a:lnB>
                    <a:solidFill>
                      <a:srgbClr val="F2F2F2"/>
                    </a:solidFill>
                  </a:tcPr>
                </a:tc>
              </a:tr>
              <a:tr h="166600">
                <a:tc>
                  <a:txBody>
                    <a:bodyPr/>
                    <a:lstStyle/>
                    <a:p>
                      <a:pPr algn="ctr" fontAlgn="ctr"/>
                      <a:r>
                        <a:rPr lang="es-CO" sz="1000" b="1"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effectLst/>
                          <a:latin typeface="Arial" panose="020B0604020202020204" pitchFamily="34" charset="0"/>
                        </a:rPr>
                        <a:t>5 a 9 años</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20</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2,2</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0,5</a:t>
                      </a:r>
                    </a:p>
                  </a:txBody>
                  <a:tcPr marL="5601" marR="5601" marT="5601" marB="0" anchor="ctr">
                    <a:lnL>
                      <a:noFill/>
                    </a:lnL>
                    <a:lnR>
                      <a:noFill/>
                    </a:lnR>
                    <a:lnT>
                      <a:noFill/>
                    </a:lnT>
                    <a:lnB>
                      <a:noFill/>
                    </a:lnB>
                    <a:solidFill>
                      <a:srgbClr val="F2F2F2"/>
                    </a:solidFill>
                  </a:tcPr>
                </a:tc>
                <a:tc>
                  <a:txBody>
                    <a:bodyPr/>
                    <a:lstStyle/>
                    <a:p>
                      <a:pPr algn="ctr" fontAlgn="ctr"/>
                      <a:r>
                        <a:rPr lang="es-CO" sz="1000" b="0" i="0" u="none" strike="noStrike">
                          <a:solidFill>
                            <a:srgbClr val="000000"/>
                          </a:solidFill>
                          <a:effectLst/>
                          <a:latin typeface="Arial" panose="020B0604020202020204" pitchFamily="34" charset="0"/>
                        </a:rPr>
                        <a:t>1,54</a:t>
                      </a:r>
                    </a:p>
                  </a:txBody>
                  <a:tcPr marL="5601" marR="5601" marT="5601" marB="0" anchor="ctr">
                    <a:lnL>
                      <a:noFill/>
                    </a:lnL>
                    <a:lnR>
                      <a:noFill/>
                    </a:lnR>
                    <a:lnT>
                      <a:noFill/>
                    </a:lnT>
                    <a:lnB>
                      <a:noFill/>
                    </a:lnB>
                    <a:solidFill>
                      <a:srgbClr val="F2F2F2"/>
                    </a:solidFill>
                  </a:tcPr>
                </a:tc>
                <a:tc>
                  <a:txBody>
                    <a:bodyPr/>
                    <a:lstStyle/>
                    <a:p>
                      <a:pPr algn="ctr" fontAlgn="b"/>
                      <a:r>
                        <a:rPr lang="es-CO" sz="1000" b="0" i="0" u="none" strike="noStrike">
                          <a:effectLst/>
                          <a:latin typeface="Arial" panose="020B0604020202020204" pitchFamily="34" charset="0"/>
                        </a:rPr>
                        <a:t>0,74</a:t>
                      </a:r>
                    </a:p>
                  </a:txBody>
                  <a:tcPr marL="5601" marR="5601" marT="5601" marB="0" anchor="b">
                    <a:lnL>
                      <a:noFill/>
                    </a:lnL>
                    <a:lnR>
                      <a:noFill/>
                    </a:lnR>
                    <a:lnT>
                      <a:noFill/>
                    </a:lnT>
                    <a:lnB>
                      <a:noFill/>
                    </a:lnB>
                    <a:solidFill>
                      <a:srgbClr val="F2F2F2"/>
                    </a:solidFill>
                  </a:tcPr>
                </a:tc>
                <a:tc>
                  <a:txBody>
                    <a:bodyPr/>
                    <a:lstStyle/>
                    <a:p>
                      <a:pPr algn="ctr" fontAlgn="b"/>
                      <a:r>
                        <a:rPr lang="es-CO" sz="1000" b="0" i="0" u="none" strike="noStrike">
                          <a:effectLst/>
                          <a:latin typeface="Arial" panose="020B0604020202020204" pitchFamily="34" charset="0"/>
                        </a:rPr>
                        <a:t>3,22</a:t>
                      </a:r>
                    </a:p>
                  </a:txBody>
                  <a:tcPr marL="5601" marR="5601" marT="5601" marB="0" anchor="b">
                    <a:lnL>
                      <a:noFill/>
                    </a:lnL>
                    <a:lnR>
                      <a:noFill/>
                    </a:lnR>
                    <a:lnT>
                      <a:noFill/>
                    </a:lnT>
                    <a:lnB>
                      <a:noFill/>
                    </a:lnB>
                    <a:solidFill>
                      <a:srgbClr val="F2F2F2"/>
                    </a:solidFill>
                  </a:tcPr>
                </a:tc>
              </a:tr>
              <a:tr h="166600">
                <a:tc>
                  <a:txBody>
                    <a:bodyPr/>
                    <a:lstStyle/>
                    <a:p>
                      <a:pPr algn="ctr" fontAlgn="ctr"/>
                      <a:r>
                        <a:rPr lang="es-CO" sz="1000" b="1"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effectLst/>
                          <a:latin typeface="Arial" panose="020B0604020202020204" pitchFamily="34" charset="0"/>
                        </a:rPr>
                        <a:t>10 a 14 años</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170</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18,5</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FF0000"/>
                          </a:solidFill>
                          <a:effectLst/>
                          <a:latin typeface="Arial" panose="020B0604020202020204" pitchFamily="34" charset="0"/>
                        </a:rPr>
                        <a:t>3,9</a:t>
                      </a:r>
                    </a:p>
                  </a:txBody>
                  <a:tcPr marL="5601" marR="5601" marT="5601" marB="0" anchor="ctr">
                    <a:lnL>
                      <a:noFill/>
                    </a:lnL>
                    <a:lnR>
                      <a:noFill/>
                    </a:lnR>
                    <a:lnT>
                      <a:noFill/>
                    </a:lnT>
                    <a:lnB>
                      <a:noFill/>
                    </a:lnB>
                    <a:solidFill>
                      <a:srgbClr val="F2F2F2"/>
                    </a:solidFill>
                  </a:tcPr>
                </a:tc>
                <a:tc>
                  <a:txBody>
                    <a:bodyPr/>
                    <a:lstStyle/>
                    <a:p>
                      <a:pPr algn="ctr" fontAlgn="ctr"/>
                      <a:r>
                        <a:rPr lang="es-CO" sz="1000" b="0" i="0" u="none" strike="noStrike">
                          <a:solidFill>
                            <a:srgbClr val="FF0000"/>
                          </a:solidFill>
                          <a:effectLst/>
                          <a:latin typeface="Arial" panose="020B0604020202020204" pitchFamily="34" charset="0"/>
                        </a:rPr>
                        <a:t>13,02</a:t>
                      </a:r>
                    </a:p>
                  </a:txBody>
                  <a:tcPr marL="5601" marR="5601" marT="5601" marB="0" anchor="ctr">
                    <a:lnL>
                      <a:noFill/>
                    </a:lnL>
                    <a:lnR>
                      <a:noFill/>
                    </a:lnR>
                    <a:lnT>
                      <a:noFill/>
                    </a:lnT>
                    <a:lnB>
                      <a:noFill/>
                    </a:lnB>
                    <a:solidFill>
                      <a:srgbClr val="F2F2F2"/>
                    </a:solidFill>
                  </a:tcPr>
                </a:tc>
                <a:tc>
                  <a:txBody>
                    <a:bodyPr/>
                    <a:lstStyle/>
                    <a:p>
                      <a:pPr algn="ctr" fontAlgn="b"/>
                      <a:r>
                        <a:rPr lang="es-CO" sz="1000" b="0" i="0" u="none" strike="noStrike">
                          <a:solidFill>
                            <a:srgbClr val="FF0000"/>
                          </a:solidFill>
                          <a:effectLst/>
                          <a:latin typeface="Arial" panose="020B0604020202020204" pitchFamily="34" charset="0"/>
                        </a:rPr>
                        <a:t>7,08</a:t>
                      </a:r>
                    </a:p>
                  </a:txBody>
                  <a:tcPr marL="5601" marR="5601" marT="5601" marB="0" anchor="b">
                    <a:lnL>
                      <a:noFill/>
                    </a:lnL>
                    <a:lnR>
                      <a:noFill/>
                    </a:lnR>
                    <a:lnT>
                      <a:noFill/>
                    </a:lnT>
                    <a:lnB>
                      <a:noFill/>
                    </a:lnB>
                    <a:solidFill>
                      <a:srgbClr val="F2F2F2"/>
                    </a:solidFill>
                  </a:tcPr>
                </a:tc>
                <a:tc>
                  <a:txBody>
                    <a:bodyPr/>
                    <a:lstStyle/>
                    <a:p>
                      <a:pPr algn="ctr" fontAlgn="b"/>
                      <a:r>
                        <a:rPr lang="es-CO" sz="1000" b="0" i="0" u="none" strike="noStrike">
                          <a:solidFill>
                            <a:srgbClr val="FF0000"/>
                          </a:solidFill>
                          <a:effectLst/>
                          <a:latin typeface="Arial" panose="020B0604020202020204" pitchFamily="34" charset="0"/>
                        </a:rPr>
                        <a:t>23,96</a:t>
                      </a:r>
                    </a:p>
                  </a:txBody>
                  <a:tcPr marL="5601" marR="5601" marT="5601" marB="0" anchor="b">
                    <a:lnL>
                      <a:noFill/>
                    </a:lnL>
                    <a:lnR>
                      <a:noFill/>
                    </a:lnR>
                    <a:lnT>
                      <a:noFill/>
                    </a:lnT>
                    <a:lnB>
                      <a:noFill/>
                    </a:lnB>
                    <a:solidFill>
                      <a:srgbClr val="F2F2F2"/>
                    </a:solidFill>
                  </a:tcPr>
                </a:tc>
              </a:tr>
              <a:tr h="166600">
                <a:tc>
                  <a:txBody>
                    <a:bodyPr/>
                    <a:lstStyle/>
                    <a:p>
                      <a:pPr algn="ctr" fontAlgn="ctr"/>
                      <a:r>
                        <a:rPr lang="es-CO" sz="1000" b="1"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effectLst/>
                          <a:latin typeface="Arial" panose="020B0604020202020204" pitchFamily="34" charset="0"/>
                        </a:rPr>
                        <a:t>15 a 19 años</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155</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16,9</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FF0000"/>
                          </a:solidFill>
                          <a:effectLst/>
                          <a:latin typeface="Arial" panose="020B0604020202020204" pitchFamily="34" charset="0"/>
                        </a:rPr>
                        <a:t>3,6</a:t>
                      </a:r>
                    </a:p>
                  </a:txBody>
                  <a:tcPr marL="5601" marR="5601" marT="5601" marB="0" anchor="ctr">
                    <a:lnL>
                      <a:noFill/>
                    </a:lnL>
                    <a:lnR>
                      <a:noFill/>
                    </a:lnR>
                    <a:lnT>
                      <a:noFill/>
                    </a:lnT>
                    <a:lnB>
                      <a:noFill/>
                    </a:lnB>
                    <a:solidFill>
                      <a:srgbClr val="F2F2F2"/>
                    </a:solidFill>
                  </a:tcPr>
                </a:tc>
                <a:tc>
                  <a:txBody>
                    <a:bodyPr/>
                    <a:lstStyle/>
                    <a:p>
                      <a:pPr algn="ctr" fontAlgn="ctr"/>
                      <a:r>
                        <a:rPr lang="es-CO" sz="1000" b="0" i="0" u="none" strike="noStrike">
                          <a:solidFill>
                            <a:srgbClr val="FF0000"/>
                          </a:solidFill>
                          <a:effectLst/>
                          <a:latin typeface="Arial" panose="020B0604020202020204" pitchFamily="34" charset="0"/>
                        </a:rPr>
                        <a:t>11,70</a:t>
                      </a:r>
                    </a:p>
                  </a:txBody>
                  <a:tcPr marL="5601" marR="5601" marT="5601" marB="0" anchor="ctr">
                    <a:lnL>
                      <a:noFill/>
                    </a:lnL>
                    <a:lnR>
                      <a:noFill/>
                    </a:lnR>
                    <a:lnT>
                      <a:noFill/>
                    </a:lnT>
                    <a:lnB>
                      <a:noFill/>
                    </a:lnB>
                    <a:solidFill>
                      <a:srgbClr val="F2F2F2"/>
                    </a:solidFill>
                  </a:tcPr>
                </a:tc>
                <a:tc>
                  <a:txBody>
                    <a:bodyPr/>
                    <a:lstStyle/>
                    <a:p>
                      <a:pPr algn="ctr" fontAlgn="b"/>
                      <a:r>
                        <a:rPr lang="es-CO" sz="1000" b="0" i="0" u="none" strike="noStrike">
                          <a:solidFill>
                            <a:srgbClr val="FF0000"/>
                          </a:solidFill>
                          <a:effectLst/>
                          <a:latin typeface="Arial" panose="020B0604020202020204" pitchFamily="34" charset="0"/>
                        </a:rPr>
                        <a:t>6,35</a:t>
                      </a:r>
                    </a:p>
                  </a:txBody>
                  <a:tcPr marL="5601" marR="5601" marT="5601" marB="0" anchor="b">
                    <a:lnL>
                      <a:noFill/>
                    </a:lnL>
                    <a:lnR>
                      <a:noFill/>
                    </a:lnR>
                    <a:lnT>
                      <a:noFill/>
                    </a:lnT>
                    <a:lnB>
                      <a:noFill/>
                    </a:lnB>
                    <a:solidFill>
                      <a:srgbClr val="F2F2F2"/>
                    </a:solidFill>
                  </a:tcPr>
                </a:tc>
                <a:tc>
                  <a:txBody>
                    <a:bodyPr/>
                    <a:lstStyle/>
                    <a:p>
                      <a:pPr algn="ctr" fontAlgn="b"/>
                      <a:r>
                        <a:rPr lang="es-CO" sz="1000" b="0" i="0" u="none" strike="noStrike">
                          <a:solidFill>
                            <a:srgbClr val="FF0000"/>
                          </a:solidFill>
                          <a:effectLst/>
                          <a:latin typeface="Arial" panose="020B0604020202020204" pitchFamily="34" charset="0"/>
                        </a:rPr>
                        <a:t>21,57</a:t>
                      </a:r>
                    </a:p>
                  </a:txBody>
                  <a:tcPr marL="5601" marR="5601" marT="5601" marB="0" anchor="b">
                    <a:lnL>
                      <a:noFill/>
                    </a:lnL>
                    <a:lnR>
                      <a:noFill/>
                    </a:lnR>
                    <a:lnT>
                      <a:noFill/>
                    </a:lnT>
                    <a:lnB>
                      <a:noFill/>
                    </a:lnB>
                    <a:solidFill>
                      <a:srgbClr val="F2F2F2"/>
                    </a:solidFill>
                  </a:tcPr>
                </a:tc>
              </a:tr>
              <a:tr h="166600">
                <a:tc>
                  <a:txBody>
                    <a:bodyPr/>
                    <a:lstStyle/>
                    <a:p>
                      <a:pPr algn="ctr" fontAlgn="ctr"/>
                      <a:r>
                        <a:rPr lang="es-CO" sz="1000" b="1"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effectLst/>
                          <a:latin typeface="Arial" panose="020B0604020202020204" pitchFamily="34" charset="0"/>
                        </a:rPr>
                        <a:t>20 a 24 años</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137</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14,9</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FF0000"/>
                          </a:solidFill>
                          <a:effectLst/>
                          <a:latin typeface="Arial" panose="020B0604020202020204" pitchFamily="34" charset="0"/>
                        </a:rPr>
                        <a:t>3,5</a:t>
                      </a:r>
                    </a:p>
                  </a:txBody>
                  <a:tcPr marL="5601" marR="5601" marT="5601" marB="0" anchor="ctr">
                    <a:lnL>
                      <a:noFill/>
                    </a:lnL>
                    <a:lnR>
                      <a:noFill/>
                    </a:lnR>
                    <a:lnT>
                      <a:noFill/>
                    </a:lnT>
                    <a:lnB>
                      <a:noFill/>
                    </a:lnB>
                    <a:solidFill>
                      <a:srgbClr val="F2F2F2"/>
                    </a:solidFill>
                  </a:tcPr>
                </a:tc>
                <a:tc>
                  <a:txBody>
                    <a:bodyPr/>
                    <a:lstStyle/>
                    <a:p>
                      <a:pPr algn="ctr" fontAlgn="ctr"/>
                      <a:r>
                        <a:rPr lang="es-CO" sz="1000" b="0" i="0" u="none" strike="noStrike">
                          <a:solidFill>
                            <a:srgbClr val="FF0000"/>
                          </a:solidFill>
                          <a:effectLst/>
                          <a:latin typeface="Arial" panose="020B0604020202020204" pitchFamily="34" charset="0"/>
                        </a:rPr>
                        <a:t>10,47</a:t>
                      </a:r>
                    </a:p>
                  </a:txBody>
                  <a:tcPr marL="5601" marR="5601" marT="5601" marB="0" anchor="ctr">
                    <a:lnL>
                      <a:noFill/>
                    </a:lnL>
                    <a:lnR>
                      <a:noFill/>
                    </a:lnR>
                    <a:lnT>
                      <a:noFill/>
                    </a:lnT>
                    <a:lnB>
                      <a:noFill/>
                    </a:lnB>
                    <a:solidFill>
                      <a:srgbClr val="F2F2F2"/>
                    </a:solidFill>
                  </a:tcPr>
                </a:tc>
                <a:tc>
                  <a:txBody>
                    <a:bodyPr/>
                    <a:lstStyle/>
                    <a:p>
                      <a:pPr algn="ctr" fontAlgn="b"/>
                      <a:r>
                        <a:rPr lang="es-CO" sz="1000" b="0" i="0" u="none" strike="noStrike">
                          <a:solidFill>
                            <a:srgbClr val="FF0000"/>
                          </a:solidFill>
                          <a:effectLst/>
                          <a:latin typeface="Arial" panose="020B0604020202020204" pitchFamily="34" charset="0"/>
                        </a:rPr>
                        <a:t>5,67</a:t>
                      </a:r>
                    </a:p>
                  </a:txBody>
                  <a:tcPr marL="5601" marR="5601" marT="5601" marB="0" anchor="b">
                    <a:lnL>
                      <a:noFill/>
                    </a:lnL>
                    <a:lnR>
                      <a:noFill/>
                    </a:lnR>
                    <a:lnT>
                      <a:noFill/>
                    </a:lnT>
                    <a:lnB>
                      <a:noFill/>
                    </a:lnB>
                    <a:solidFill>
                      <a:srgbClr val="F2F2F2"/>
                    </a:solidFill>
                  </a:tcPr>
                </a:tc>
                <a:tc>
                  <a:txBody>
                    <a:bodyPr/>
                    <a:lstStyle/>
                    <a:p>
                      <a:pPr algn="ctr" fontAlgn="b"/>
                      <a:r>
                        <a:rPr lang="es-CO" sz="1000" b="0" i="0" u="none" strike="noStrike">
                          <a:solidFill>
                            <a:srgbClr val="FF0000"/>
                          </a:solidFill>
                          <a:effectLst/>
                          <a:latin typeface="Arial" panose="020B0604020202020204" pitchFamily="34" charset="0"/>
                        </a:rPr>
                        <a:t>19,35</a:t>
                      </a:r>
                    </a:p>
                  </a:txBody>
                  <a:tcPr marL="5601" marR="5601" marT="5601" marB="0" anchor="b">
                    <a:lnL>
                      <a:noFill/>
                    </a:lnL>
                    <a:lnR>
                      <a:noFill/>
                    </a:lnR>
                    <a:lnT>
                      <a:noFill/>
                    </a:lnT>
                    <a:lnB>
                      <a:noFill/>
                    </a:lnB>
                    <a:solidFill>
                      <a:srgbClr val="F2F2F2"/>
                    </a:solidFill>
                  </a:tcPr>
                </a:tc>
              </a:tr>
              <a:tr h="166600">
                <a:tc>
                  <a:txBody>
                    <a:bodyPr/>
                    <a:lstStyle/>
                    <a:p>
                      <a:pPr algn="ctr" fontAlgn="ctr"/>
                      <a:r>
                        <a:rPr lang="es-CO" sz="1000" b="1"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effectLst/>
                          <a:latin typeface="Arial" panose="020B0604020202020204" pitchFamily="34" charset="0"/>
                        </a:rPr>
                        <a:t>25 a 29 años</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103</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11,2</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FF0000"/>
                          </a:solidFill>
                          <a:effectLst/>
                          <a:latin typeface="Arial" panose="020B0604020202020204" pitchFamily="34" charset="0"/>
                        </a:rPr>
                        <a:t>2,9</a:t>
                      </a:r>
                    </a:p>
                  </a:txBody>
                  <a:tcPr marL="5601" marR="5601" marT="5601" marB="0" anchor="ctr">
                    <a:lnL>
                      <a:noFill/>
                    </a:lnL>
                    <a:lnR>
                      <a:noFill/>
                    </a:lnR>
                    <a:lnT>
                      <a:noFill/>
                    </a:lnT>
                    <a:lnB>
                      <a:noFill/>
                    </a:lnB>
                    <a:solidFill>
                      <a:srgbClr val="F2F2F2"/>
                    </a:solidFill>
                  </a:tcPr>
                </a:tc>
                <a:tc>
                  <a:txBody>
                    <a:bodyPr/>
                    <a:lstStyle/>
                    <a:p>
                      <a:pPr algn="ctr" fontAlgn="ctr"/>
                      <a:r>
                        <a:rPr lang="es-CO" sz="1000" b="0" i="0" u="none" strike="noStrike">
                          <a:solidFill>
                            <a:srgbClr val="FF0000"/>
                          </a:solidFill>
                          <a:effectLst/>
                          <a:latin typeface="Arial" panose="020B0604020202020204" pitchFamily="34" charset="0"/>
                        </a:rPr>
                        <a:t>8,54</a:t>
                      </a:r>
                    </a:p>
                  </a:txBody>
                  <a:tcPr marL="5601" marR="5601" marT="5601" marB="0" anchor="ctr">
                    <a:lnL>
                      <a:noFill/>
                    </a:lnL>
                    <a:lnR>
                      <a:noFill/>
                    </a:lnR>
                    <a:lnT>
                      <a:noFill/>
                    </a:lnT>
                    <a:lnB>
                      <a:noFill/>
                    </a:lnB>
                    <a:solidFill>
                      <a:srgbClr val="F2F2F2"/>
                    </a:solidFill>
                  </a:tcPr>
                </a:tc>
                <a:tc>
                  <a:txBody>
                    <a:bodyPr/>
                    <a:lstStyle/>
                    <a:p>
                      <a:pPr algn="ctr" fontAlgn="b"/>
                      <a:r>
                        <a:rPr lang="es-CO" sz="1000" b="0" i="0" u="none" strike="noStrike">
                          <a:solidFill>
                            <a:srgbClr val="FF0000"/>
                          </a:solidFill>
                          <a:effectLst/>
                          <a:latin typeface="Arial" panose="020B0604020202020204" pitchFamily="34" charset="0"/>
                        </a:rPr>
                        <a:t>4,58</a:t>
                      </a:r>
                    </a:p>
                  </a:txBody>
                  <a:tcPr marL="5601" marR="5601" marT="5601" marB="0" anchor="b">
                    <a:lnL>
                      <a:noFill/>
                    </a:lnL>
                    <a:lnR>
                      <a:noFill/>
                    </a:lnR>
                    <a:lnT>
                      <a:noFill/>
                    </a:lnT>
                    <a:lnB>
                      <a:noFill/>
                    </a:lnB>
                    <a:solidFill>
                      <a:srgbClr val="F2F2F2"/>
                    </a:solidFill>
                  </a:tcPr>
                </a:tc>
                <a:tc>
                  <a:txBody>
                    <a:bodyPr/>
                    <a:lstStyle/>
                    <a:p>
                      <a:pPr algn="ctr" fontAlgn="b"/>
                      <a:r>
                        <a:rPr lang="es-CO" sz="1000" b="0" i="0" u="none" strike="noStrike">
                          <a:solidFill>
                            <a:srgbClr val="FF0000"/>
                          </a:solidFill>
                          <a:effectLst/>
                          <a:latin typeface="Arial" panose="020B0604020202020204" pitchFamily="34" charset="0"/>
                        </a:rPr>
                        <a:t>15,90</a:t>
                      </a:r>
                    </a:p>
                  </a:txBody>
                  <a:tcPr marL="5601" marR="5601" marT="5601" marB="0" anchor="b">
                    <a:lnL>
                      <a:noFill/>
                    </a:lnL>
                    <a:lnR>
                      <a:noFill/>
                    </a:lnR>
                    <a:lnT>
                      <a:noFill/>
                    </a:lnT>
                    <a:lnB>
                      <a:noFill/>
                    </a:lnB>
                    <a:solidFill>
                      <a:srgbClr val="F2F2F2"/>
                    </a:solidFill>
                  </a:tcPr>
                </a:tc>
              </a:tr>
              <a:tr h="166600">
                <a:tc>
                  <a:txBody>
                    <a:bodyPr/>
                    <a:lstStyle/>
                    <a:p>
                      <a:pPr algn="ctr" fontAlgn="ctr"/>
                      <a:r>
                        <a:rPr lang="es-CO" sz="1000" b="1"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effectLst/>
                          <a:latin typeface="Arial" panose="020B0604020202020204" pitchFamily="34" charset="0"/>
                        </a:rPr>
                        <a:t>30 a 34 años</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60</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6,5</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FF0000"/>
                          </a:solidFill>
                          <a:effectLst/>
                          <a:latin typeface="Arial" panose="020B0604020202020204" pitchFamily="34" charset="0"/>
                        </a:rPr>
                        <a:t>1,9</a:t>
                      </a:r>
                    </a:p>
                  </a:txBody>
                  <a:tcPr marL="5601" marR="5601" marT="5601" marB="0" anchor="ctr">
                    <a:lnL>
                      <a:noFill/>
                    </a:lnL>
                    <a:lnR>
                      <a:noFill/>
                    </a:lnR>
                    <a:lnT>
                      <a:noFill/>
                    </a:lnT>
                    <a:lnB>
                      <a:noFill/>
                    </a:lnB>
                    <a:solidFill>
                      <a:srgbClr val="F2F2F2"/>
                    </a:solidFill>
                  </a:tcPr>
                </a:tc>
                <a:tc>
                  <a:txBody>
                    <a:bodyPr/>
                    <a:lstStyle/>
                    <a:p>
                      <a:pPr algn="ctr" fontAlgn="ctr"/>
                      <a:r>
                        <a:rPr lang="es-CO" sz="1000" b="0" i="0" u="none" strike="noStrike">
                          <a:solidFill>
                            <a:srgbClr val="FF0000"/>
                          </a:solidFill>
                          <a:effectLst/>
                          <a:latin typeface="Arial" panose="020B0604020202020204" pitchFamily="34" charset="0"/>
                        </a:rPr>
                        <a:t>5,56</a:t>
                      </a:r>
                    </a:p>
                  </a:txBody>
                  <a:tcPr marL="5601" marR="5601" marT="5601" marB="0" anchor="ctr">
                    <a:lnL>
                      <a:noFill/>
                    </a:lnL>
                    <a:lnR>
                      <a:noFill/>
                    </a:lnR>
                    <a:lnT>
                      <a:noFill/>
                    </a:lnT>
                    <a:lnB>
                      <a:noFill/>
                    </a:lnB>
                    <a:solidFill>
                      <a:srgbClr val="F2F2F2"/>
                    </a:solidFill>
                  </a:tcPr>
                </a:tc>
                <a:tc>
                  <a:txBody>
                    <a:bodyPr/>
                    <a:lstStyle/>
                    <a:p>
                      <a:pPr algn="ctr" fontAlgn="b"/>
                      <a:r>
                        <a:rPr lang="es-CO" sz="1000" b="0" i="0" u="none" strike="noStrike">
                          <a:solidFill>
                            <a:srgbClr val="FF0000"/>
                          </a:solidFill>
                          <a:effectLst/>
                          <a:latin typeface="Arial" panose="020B0604020202020204" pitchFamily="34" charset="0"/>
                        </a:rPr>
                        <a:t>2,92</a:t>
                      </a:r>
                    </a:p>
                  </a:txBody>
                  <a:tcPr marL="5601" marR="5601" marT="5601" marB="0" anchor="b">
                    <a:lnL>
                      <a:noFill/>
                    </a:lnL>
                    <a:lnR>
                      <a:noFill/>
                    </a:lnR>
                    <a:lnT>
                      <a:noFill/>
                    </a:lnT>
                    <a:lnB>
                      <a:noFill/>
                    </a:lnB>
                    <a:solidFill>
                      <a:srgbClr val="F2F2F2"/>
                    </a:solidFill>
                  </a:tcPr>
                </a:tc>
                <a:tc>
                  <a:txBody>
                    <a:bodyPr/>
                    <a:lstStyle/>
                    <a:p>
                      <a:pPr algn="ctr" fontAlgn="b"/>
                      <a:r>
                        <a:rPr lang="es-CO" sz="1000" b="0" i="0" u="none" strike="noStrike">
                          <a:solidFill>
                            <a:srgbClr val="FF0000"/>
                          </a:solidFill>
                          <a:effectLst/>
                          <a:latin typeface="Arial" panose="020B0604020202020204" pitchFamily="34" charset="0"/>
                        </a:rPr>
                        <a:t>10,58</a:t>
                      </a:r>
                    </a:p>
                  </a:txBody>
                  <a:tcPr marL="5601" marR="5601" marT="5601" marB="0" anchor="b">
                    <a:lnL>
                      <a:noFill/>
                    </a:lnL>
                    <a:lnR>
                      <a:noFill/>
                    </a:lnR>
                    <a:lnT>
                      <a:noFill/>
                    </a:lnT>
                    <a:lnB>
                      <a:noFill/>
                    </a:lnB>
                    <a:solidFill>
                      <a:srgbClr val="F2F2F2"/>
                    </a:solidFill>
                  </a:tcPr>
                </a:tc>
              </a:tr>
              <a:tr h="166600">
                <a:tc>
                  <a:txBody>
                    <a:bodyPr/>
                    <a:lstStyle/>
                    <a:p>
                      <a:pPr algn="ctr" fontAlgn="ctr"/>
                      <a:r>
                        <a:rPr lang="es-CO" sz="1000" b="1"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effectLst/>
                          <a:latin typeface="Arial" panose="020B0604020202020204" pitchFamily="34" charset="0"/>
                        </a:rPr>
                        <a:t>35 a 39 años</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43</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4,7</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FF0000"/>
                          </a:solidFill>
                          <a:effectLst/>
                          <a:latin typeface="Arial" panose="020B0604020202020204" pitchFamily="34" charset="0"/>
                        </a:rPr>
                        <a:t>1,5</a:t>
                      </a:r>
                    </a:p>
                  </a:txBody>
                  <a:tcPr marL="5601" marR="5601" marT="5601" marB="0" anchor="ctr">
                    <a:lnL>
                      <a:noFill/>
                    </a:lnL>
                    <a:lnR>
                      <a:noFill/>
                    </a:lnR>
                    <a:lnT>
                      <a:noFill/>
                    </a:lnT>
                    <a:lnB>
                      <a:noFill/>
                    </a:lnB>
                    <a:solidFill>
                      <a:srgbClr val="F2F2F2"/>
                    </a:solidFill>
                  </a:tcPr>
                </a:tc>
                <a:tc>
                  <a:txBody>
                    <a:bodyPr/>
                    <a:lstStyle/>
                    <a:p>
                      <a:pPr algn="ctr" fontAlgn="ctr"/>
                      <a:r>
                        <a:rPr lang="es-CO" sz="1000" b="0" i="0" u="none" strike="noStrike">
                          <a:solidFill>
                            <a:srgbClr val="FF0000"/>
                          </a:solidFill>
                          <a:effectLst/>
                          <a:latin typeface="Arial" panose="020B0604020202020204" pitchFamily="34" charset="0"/>
                        </a:rPr>
                        <a:t>4,40</a:t>
                      </a:r>
                    </a:p>
                  </a:txBody>
                  <a:tcPr marL="5601" marR="5601" marT="5601" marB="0" anchor="ctr">
                    <a:lnL>
                      <a:noFill/>
                    </a:lnL>
                    <a:lnR>
                      <a:noFill/>
                    </a:lnR>
                    <a:lnT>
                      <a:noFill/>
                    </a:lnT>
                    <a:lnB>
                      <a:noFill/>
                    </a:lnB>
                    <a:solidFill>
                      <a:srgbClr val="F2F2F2"/>
                    </a:solidFill>
                  </a:tcPr>
                </a:tc>
                <a:tc>
                  <a:txBody>
                    <a:bodyPr/>
                    <a:lstStyle/>
                    <a:p>
                      <a:pPr algn="ctr" fontAlgn="b"/>
                      <a:r>
                        <a:rPr lang="es-CO" sz="1000" b="0" i="0" u="none" strike="noStrike">
                          <a:solidFill>
                            <a:srgbClr val="FF0000"/>
                          </a:solidFill>
                          <a:effectLst/>
                          <a:latin typeface="Arial" panose="020B0604020202020204" pitchFamily="34" charset="0"/>
                        </a:rPr>
                        <a:t>2,27</a:t>
                      </a:r>
                    </a:p>
                  </a:txBody>
                  <a:tcPr marL="5601" marR="5601" marT="5601" marB="0" anchor="b">
                    <a:lnL>
                      <a:noFill/>
                    </a:lnL>
                    <a:lnR>
                      <a:noFill/>
                    </a:lnR>
                    <a:lnT>
                      <a:noFill/>
                    </a:lnT>
                    <a:lnB>
                      <a:noFill/>
                    </a:lnB>
                    <a:solidFill>
                      <a:srgbClr val="F2F2F2"/>
                    </a:solidFill>
                  </a:tcPr>
                </a:tc>
                <a:tc>
                  <a:txBody>
                    <a:bodyPr/>
                    <a:lstStyle/>
                    <a:p>
                      <a:pPr algn="ctr" fontAlgn="b"/>
                      <a:r>
                        <a:rPr lang="es-CO" sz="1000" b="0" i="0" u="none" strike="noStrike">
                          <a:solidFill>
                            <a:srgbClr val="FF0000"/>
                          </a:solidFill>
                          <a:effectLst/>
                          <a:latin typeface="Arial" panose="020B0604020202020204" pitchFamily="34" charset="0"/>
                        </a:rPr>
                        <a:t>8,53</a:t>
                      </a:r>
                    </a:p>
                  </a:txBody>
                  <a:tcPr marL="5601" marR="5601" marT="5601" marB="0" anchor="b">
                    <a:lnL>
                      <a:noFill/>
                    </a:lnL>
                    <a:lnR>
                      <a:noFill/>
                    </a:lnR>
                    <a:lnT>
                      <a:noFill/>
                    </a:lnT>
                    <a:lnB>
                      <a:noFill/>
                    </a:lnB>
                    <a:solidFill>
                      <a:srgbClr val="F2F2F2"/>
                    </a:solidFill>
                  </a:tcPr>
                </a:tc>
              </a:tr>
              <a:tr h="166600">
                <a:tc>
                  <a:txBody>
                    <a:bodyPr/>
                    <a:lstStyle/>
                    <a:p>
                      <a:pPr algn="ctr" fontAlgn="ctr"/>
                      <a:r>
                        <a:rPr lang="es-CO" sz="1000" b="1"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effectLst/>
                          <a:latin typeface="Arial" panose="020B0604020202020204" pitchFamily="34" charset="0"/>
                        </a:rPr>
                        <a:t>40 a 44 años</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26</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2,8</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0,9</a:t>
                      </a:r>
                    </a:p>
                  </a:txBody>
                  <a:tcPr marL="5601" marR="5601" marT="5601" marB="0" anchor="ctr">
                    <a:lnL>
                      <a:noFill/>
                    </a:lnL>
                    <a:lnR>
                      <a:noFill/>
                    </a:lnR>
                    <a:lnT>
                      <a:noFill/>
                    </a:lnT>
                    <a:lnB>
                      <a:noFill/>
                    </a:lnB>
                    <a:solidFill>
                      <a:srgbClr val="F2F2F2"/>
                    </a:solidFill>
                  </a:tcPr>
                </a:tc>
                <a:tc>
                  <a:txBody>
                    <a:bodyPr/>
                    <a:lstStyle/>
                    <a:p>
                      <a:pPr algn="ctr" fontAlgn="ctr"/>
                      <a:r>
                        <a:rPr lang="es-CO" sz="1000" b="0" i="0" u="none" strike="noStrike">
                          <a:solidFill>
                            <a:srgbClr val="000000"/>
                          </a:solidFill>
                          <a:effectLst/>
                          <a:latin typeface="Arial" panose="020B0604020202020204" pitchFamily="34" charset="0"/>
                        </a:rPr>
                        <a:t>2,96</a:t>
                      </a:r>
                    </a:p>
                  </a:txBody>
                  <a:tcPr marL="5601" marR="5601" marT="5601" marB="0" anchor="ctr">
                    <a:lnL>
                      <a:noFill/>
                    </a:lnL>
                    <a:lnR>
                      <a:noFill/>
                    </a:lnR>
                    <a:lnT>
                      <a:noFill/>
                    </a:lnT>
                    <a:lnB>
                      <a:noFill/>
                    </a:lnB>
                    <a:solidFill>
                      <a:srgbClr val="F2F2F2"/>
                    </a:solidFill>
                  </a:tcPr>
                </a:tc>
                <a:tc>
                  <a:txBody>
                    <a:bodyPr/>
                    <a:lstStyle/>
                    <a:p>
                      <a:pPr algn="ctr" fontAlgn="b"/>
                      <a:r>
                        <a:rPr lang="es-CO" sz="1000" b="0" i="0" u="none" strike="noStrike">
                          <a:effectLst/>
                          <a:latin typeface="Arial" panose="020B0604020202020204" pitchFamily="34" charset="0"/>
                        </a:rPr>
                        <a:t>1,46</a:t>
                      </a:r>
                    </a:p>
                  </a:txBody>
                  <a:tcPr marL="5601" marR="5601" marT="5601" marB="0" anchor="b">
                    <a:lnL>
                      <a:noFill/>
                    </a:lnL>
                    <a:lnR>
                      <a:noFill/>
                    </a:lnR>
                    <a:lnT>
                      <a:noFill/>
                    </a:lnT>
                    <a:lnB>
                      <a:noFill/>
                    </a:lnB>
                    <a:solidFill>
                      <a:srgbClr val="F2F2F2"/>
                    </a:solidFill>
                  </a:tcPr>
                </a:tc>
                <a:tc>
                  <a:txBody>
                    <a:bodyPr/>
                    <a:lstStyle/>
                    <a:p>
                      <a:pPr algn="ctr" fontAlgn="b"/>
                      <a:r>
                        <a:rPr lang="es-CO" sz="1000" b="0" i="0" u="none" strike="noStrike">
                          <a:effectLst/>
                          <a:latin typeface="Arial" panose="020B0604020202020204" pitchFamily="34" charset="0"/>
                        </a:rPr>
                        <a:t>5,99</a:t>
                      </a:r>
                    </a:p>
                  </a:txBody>
                  <a:tcPr marL="5601" marR="5601" marT="5601" marB="0" anchor="b">
                    <a:lnL>
                      <a:noFill/>
                    </a:lnL>
                    <a:lnR>
                      <a:noFill/>
                    </a:lnR>
                    <a:lnT>
                      <a:noFill/>
                    </a:lnT>
                    <a:lnB>
                      <a:noFill/>
                    </a:lnB>
                    <a:solidFill>
                      <a:srgbClr val="F2F2F2"/>
                    </a:solidFill>
                  </a:tcPr>
                </a:tc>
              </a:tr>
              <a:tr h="166600">
                <a:tc>
                  <a:txBody>
                    <a:bodyPr/>
                    <a:lstStyle/>
                    <a:p>
                      <a:pPr algn="ctr" fontAlgn="ctr"/>
                      <a:r>
                        <a:rPr lang="es-CO" sz="1000" b="1"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effectLst/>
                          <a:latin typeface="Arial" panose="020B0604020202020204" pitchFamily="34" charset="0"/>
                        </a:rPr>
                        <a:t>45 a 49 años</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31</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3,4</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FF0000"/>
                          </a:solidFill>
                          <a:effectLst/>
                          <a:latin typeface="Arial" panose="020B0604020202020204" pitchFamily="34" charset="0"/>
                        </a:rPr>
                        <a:t>1,2</a:t>
                      </a:r>
                    </a:p>
                  </a:txBody>
                  <a:tcPr marL="5601" marR="5601" marT="5601" marB="0" anchor="ctr">
                    <a:lnL>
                      <a:noFill/>
                    </a:lnL>
                    <a:lnR>
                      <a:noFill/>
                    </a:lnR>
                    <a:lnT>
                      <a:noFill/>
                    </a:lnT>
                    <a:lnB>
                      <a:noFill/>
                    </a:lnB>
                    <a:solidFill>
                      <a:srgbClr val="F2F2F2"/>
                    </a:solidFill>
                  </a:tcPr>
                </a:tc>
                <a:tc>
                  <a:txBody>
                    <a:bodyPr/>
                    <a:lstStyle/>
                    <a:p>
                      <a:pPr algn="ctr" fontAlgn="ctr"/>
                      <a:r>
                        <a:rPr lang="es-CO" sz="1000" b="0" i="0" u="none" strike="noStrike">
                          <a:solidFill>
                            <a:srgbClr val="FF0000"/>
                          </a:solidFill>
                          <a:effectLst/>
                          <a:latin typeface="Arial" panose="020B0604020202020204" pitchFamily="34" charset="0"/>
                        </a:rPr>
                        <a:t>3,53</a:t>
                      </a:r>
                    </a:p>
                  </a:txBody>
                  <a:tcPr marL="5601" marR="5601" marT="5601" marB="0" anchor="ctr">
                    <a:lnL>
                      <a:noFill/>
                    </a:lnL>
                    <a:lnR>
                      <a:noFill/>
                    </a:lnR>
                    <a:lnT>
                      <a:noFill/>
                    </a:lnT>
                    <a:lnB>
                      <a:noFill/>
                    </a:lnB>
                    <a:solidFill>
                      <a:srgbClr val="F2F2F2"/>
                    </a:solidFill>
                  </a:tcPr>
                </a:tc>
                <a:tc>
                  <a:txBody>
                    <a:bodyPr/>
                    <a:lstStyle/>
                    <a:p>
                      <a:pPr algn="ctr" fontAlgn="b"/>
                      <a:r>
                        <a:rPr lang="es-CO" sz="1000" b="0" i="0" u="none" strike="noStrike">
                          <a:solidFill>
                            <a:srgbClr val="FF0000"/>
                          </a:solidFill>
                          <a:effectLst/>
                          <a:latin typeface="Arial" panose="020B0604020202020204" pitchFamily="34" charset="0"/>
                        </a:rPr>
                        <a:t>1,77</a:t>
                      </a:r>
                    </a:p>
                  </a:txBody>
                  <a:tcPr marL="5601" marR="5601" marT="5601" marB="0" anchor="b">
                    <a:lnL>
                      <a:noFill/>
                    </a:lnL>
                    <a:lnR>
                      <a:noFill/>
                    </a:lnR>
                    <a:lnT>
                      <a:noFill/>
                    </a:lnT>
                    <a:lnB>
                      <a:noFill/>
                    </a:lnB>
                    <a:solidFill>
                      <a:srgbClr val="F2F2F2"/>
                    </a:solidFill>
                  </a:tcPr>
                </a:tc>
                <a:tc>
                  <a:txBody>
                    <a:bodyPr/>
                    <a:lstStyle/>
                    <a:p>
                      <a:pPr algn="ctr" fontAlgn="b"/>
                      <a:r>
                        <a:rPr lang="es-CO" sz="1000" b="0" i="0" u="none" strike="noStrike">
                          <a:solidFill>
                            <a:srgbClr val="FF0000"/>
                          </a:solidFill>
                          <a:effectLst/>
                          <a:latin typeface="Arial" panose="020B0604020202020204" pitchFamily="34" charset="0"/>
                        </a:rPr>
                        <a:t>7,02</a:t>
                      </a:r>
                    </a:p>
                  </a:txBody>
                  <a:tcPr marL="5601" marR="5601" marT="5601" marB="0" anchor="b">
                    <a:lnL>
                      <a:noFill/>
                    </a:lnL>
                    <a:lnR>
                      <a:noFill/>
                    </a:lnR>
                    <a:lnT>
                      <a:noFill/>
                    </a:lnT>
                    <a:lnB>
                      <a:noFill/>
                    </a:lnB>
                    <a:solidFill>
                      <a:srgbClr val="F2F2F2"/>
                    </a:solidFill>
                  </a:tcPr>
                </a:tc>
              </a:tr>
              <a:tr h="166600">
                <a:tc>
                  <a:txBody>
                    <a:bodyPr/>
                    <a:lstStyle/>
                    <a:p>
                      <a:pPr algn="ctr" fontAlgn="ctr"/>
                      <a:r>
                        <a:rPr lang="es-CO" sz="1000" b="1"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effectLst/>
                          <a:latin typeface="Arial" panose="020B0604020202020204" pitchFamily="34" charset="0"/>
                        </a:rPr>
                        <a:t>50 a 54 años</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25</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2,7</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FF0000"/>
                          </a:solidFill>
                          <a:effectLst/>
                          <a:latin typeface="Arial" panose="020B0604020202020204" pitchFamily="34" charset="0"/>
                        </a:rPr>
                        <a:t>1,1</a:t>
                      </a:r>
                    </a:p>
                  </a:txBody>
                  <a:tcPr marL="5601" marR="5601" marT="5601" marB="0" anchor="ctr">
                    <a:lnL>
                      <a:noFill/>
                    </a:lnL>
                    <a:lnR>
                      <a:noFill/>
                    </a:lnR>
                    <a:lnT>
                      <a:noFill/>
                    </a:lnT>
                    <a:lnB>
                      <a:noFill/>
                    </a:lnB>
                    <a:solidFill>
                      <a:srgbClr val="F2F2F2"/>
                    </a:solidFill>
                  </a:tcPr>
                </a:tc>
                <a:tc>
                  <a:txBody>
                    <a:bodyPr/>
                    <a:lstStyle/>
                    <a:p>
                      <a:pPr algn="ctr" fontAlgn="ctr"/>
                      <a:r>
                        <a:rPr lang="es-CO" sz="1000" b="0" i="0" u="none" strike="noStrike">
                          <a:solidFill>
                            <a:srgbClr val="FF0000"/>
                          </a:solidFill>
                          <a:effectLst/>
                          <a:latin typeface="Arial" panose="020B0604020202020204" pitchFamily="34" charset="0"/>
                        </a:rPr>
                        <a:t>3,06</a:t>
                      </a:r>
                    </a:p>
                  </a:txBody>
                  <a:tcPr marL="5601" marR="5601" marT="5601" marB="0" anchor="ctr">
                    <a:lnL>
                      <a:noFill/>
                    </a:lnL>
                    <a:lnR>
                      <a:noFill/>
                    </a:lnR>
                    <a:lnT>
                      <a:noFill/>
                    </a:lnT>
                    <a:lnB>
                      <a:noFill/>
                    </a:lnB>
                    <a:solidFill>
                      <a:srgbClr val="F2F2F2"/>
                    </a:solidFill>
                  </a:tcPr>
                </a:tc>
                <a:tc>
                  <a:txBody>
                    <a:bodyPr/>
                    <a:lstStyle/>
                    <a:p>
                      <a:pPr algn="ctr" fontAlgn="b"/>
                      <a:r>
                        <a:rPr lang="es-CO" sz="1000" b="0" i="0" u="none" strike="noStrike">
                          <a:solidFill>
                            <a:srgbClr val="FF0000"/>
                          </a:solidFill>
                          <a:effectLst/>
                          <a:latin typeface="Arial" panose="020B0604020202020204" pitchFamily="34" charset="0"/>
                        </a:rPr>
                        <a:t>1,51</a:t>
                      </a:r>
                    </a:p>
                  </a:txBody>
                  <a:tcPr marL="5601" marR="5601" marT="5601" marB="0" anchor="b">
                    <a:lnL>
                      <a:noFill/>
                    </a:lnL>
                    <a:lnR>
                      <a:noFill/>
                    </a:lnR>
                    <a:lnT>
                      <a:noFill/>
                    </a:lnT>
                    <a:lnB>
                      <a:noFill/>
                    </a:lnB>
                    <a:solidFill>
                      <a:srgbClr val="F2F2F2"/>
                    </a:solidFill>
                  </a:tcPr>
                </a:tc>
                <a:tc>
                  <a:txBody>
                    <a:bodyPr/>
                    <a:lstStyle/>
                    <a:p>
                      <a:pPr algn="ctr" fontAlgn="b"/>
                      <a:r>
                        <a:rPr lang="es-CO" sz="1000" b="0" i="0" u="none" strike="noStrike">
                          <a:solidFill>
                            <a:srgbClr val="FF0000"/>
                          </a:solidFill>
                          <a:effectLst/>
                          <a:latin typeface="Arial" panose="020B0604020202020204" pitchFamily="34" charset="0"/>
                        </a:rPr>
                        <a:t>6,22</a:t>
                      </a:r>
                    </a:p>
                  </a:txBody>
                  <a:tcPr marL="5601" marR="5601" marT="5601" marB="0" anchor="b">
                    <a:lnL>
                      <a:noFill/>
                    </a:lnL>
                    <a:lnR>
                      <a:noFill/>
                    </a:lnR>
                    <a:lnT>
                      <a:noFill/>
                    </a:lnT>
                    <a:lnB>
                      <a:noFill/>
                    </a:lnB>
                    <a:solidFill>
                      <a:srgbClr val="F2F2F2"/>
                    </a:solidFill>
                  </a:tcPr>
                </a:tc>
              </a:tr>
              <a:tr h="166600">
                <a:tc>
                  <a:txBody>
                    <a:bodyPr/>
                    <a:lstStyle/>
                    <a:p>
                      <a:pPr algn="ctr" fontAlgn="ctr"/>
                      <a:r>
                        <a:rPr lang="es-CO" sz="1000" b="1"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effectLst/>
                          <a:latin typeface="Arial" panose="020B0604020202020204" pitchFamily="34" charset="0"/>
                        </a:rPr>
                        <a:t>55 a 59 años</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15</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1,6</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0,9</a:t>
                      </a:r>
                    </a:p>
                  </a:txBody>
                  <a:tcPr marL="5601" marR="5601" marT="5601" marB="0" anchor="ctr">
                    <a:lnL>
                      <a:noFill/>
                    </a:lnL>
                    <a:lnR>
                      <a:noFill/>
                    </a:lnR>
                    <a:lnT>
                      <a:noFill/>
                    </a:lnT>
                    <a:lnB>
                      <a:noFill/>
                    </a:lnB>
                    <a:solidFill>
                      <a:srgbClr val="F2F2F2"/>
                    </a:solidFill>
                  </a:tcPr>
                </a:tc>
                <a:tc>
                  <a:txBody>
                    <a:bodyPr/>
                    <a:lstStyle/>
                    <a:p>
                      <a:pPr algn="ctr" fontAlgn="ctr"/>
                      <a:r>
                        <a:rPr lang="es-CO" sz="1000" b="0" i="0" u="none" strike="noStrike">
                          <a:solidFill>
                            <a:srgbClr val="000000"/>
                          </a:solidFill>
                          <a:effectLst/>
                          <a:latin typeface="Arial" panose="020B0604020202020204" pitchFamily="34" charset="0"/>
                        </a:rPr>
                        <a:t>2,22</a:t>
                      </a:r>
                    </a:p>
                  </a:txBody>
                  <a:tcPr marL="5601" marR="5601" marT="5601" marB="0" anchor="ctr">
                    <a:lnL>
                      <a:noFill/>
                    </a:lnL>
                    <a:lnR>
                      <a:noFill/>
                    </a:lnR>
                    <a:lnT>
                      <a:noFill/>
                    </a:lnT>
                    <a:lnB>
                      <a:noFill/>
                    </a:lnB>
                    <a:solidFill>
                      <a:srgbClr val="F2F2F2"/>
                    </a:solidFill>
                  </a:tcPr>
                </a:tc>
                <a:tc>
                  <a:txBody>
                    <a:bodyPr/>
                    <a:lstStyle/>
                    <a:p>
                      <a:pPr algn="ctr" fontAlgn="b"/>
                      <a:r>
                        <a:rPr lang="es-CO" sz="1000" b="0" i="0" u="none" strike="noStrike">
                          <a:effectLst/>
                          <a:latin typeface="Arial" panose="020B0604020202020204" pitchFamily="34" charset="0"/>
                        </a:rPr>
                        <a:t>1,02</a:t>
                      </a:r>
                    </a:p>
                  </a:txBody>
                  <a:tcPr marL="5601" marR="5601" marT="5601" marB="0" anchor="b">
                    <a:lnL>
                      <a:noFill/>
                    </a:lnL>
                    <a:lnR>
                      <a:noFill/>
                    </a:lnR>
                    <a:lnT>
                      <a:noFill/>
                    </a:lnT>
                    <a:lnB>
                      <a:noFill/>
                    </a:lnB>
                    <a:solidFill>
                      <a:srgbClr val="F2F2F2"/>
                    </a:solidFill>
                  </a:tcPr>
                </a:tc>
                <a:tc>
                  <a:txBody>
                    <a:bodyPr/>
                    <a:lstStyle/>
                    <a:p>
                      <a:pPr algn="ctr" fontAlgn="b"/>
                      <a:r>
                        <a:rPr lang="es-CO" sz="1000" b="0" i="0" u="none" strike="noStrike">
                          <a:effectLst/>
                          <a:latin typeface="Arial" panose="020B0604020202020204" pitchFamily="34" charset="0"/>
                        </a:rPr>
                        <a:t>4,83</a:t>
                      </a:r>
                    </a:p>
                  </a:txBody>
                  <a:tcPr marL="5601" marR="5601" marT="5601" marB="0" anchor="b">
                    <a:lnL>
                      <a:noFill/>
                    </a:lnL>
                    <a:lnR>
                      <a:noFill/>
                    </a:lnR>
                    <a:lnT>
                      <a:noFill/>
                    </a:lnT>
                    <a:lnB>
                      <a:noFill/>
                    </a:lnB>
                    <a:solidFill>
                      <a:srgbClr val="F2F2F2"/>
                    </a:solidFill>
                  </a:tcPr>
                </a:tc>
              </a:tr>
              <a:tr h="166600">
                <a:tc>
                  <a:txBody>
                    <a:bodyPr/>
                    <a:lstStyle/>
                    <a:p>
                      <a:pPr algn="ctr" fontAlgn="ctr"/>
                      <a:r>
                        <a:rPr lang="es-CO" sz="1000" b="1"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effectLst/>
                          <a:latin typeface="Arial" panose="020B0604020202020204" pitchFamily="34" charset="0"/>
                        </a:rPr>
                        <a:t>60 a 64 años</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12</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1,3</a:t>
                      </a:r>
                    </a:p>
                  </a:txBody>
                  <a:tcPr marL="5601" marR="5601" marT="5601" marB="0" anchor="ctr">
                    <a:lnL>
                      <a:noFill/>
                    </a:lnL>
                    <a:lnR>
                      <a:noFill/>
                    </a:lnR>
                    <a:lnT>
                      <a:noFill/>
                    </a:lnT>
                    <a:lnB>
                      <a:noFill/>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0,3</a:t>
                      </a:r>
                    </a:p>
                  </a:txBody>
                  <a:tcPr marL="5601" marR="5601" marT="5601" marB="0" anchor="ctr">
                    <a:lnL>
                      <a:noFill/>
                    </a:lnL>
                    <a:lnR>
                      <a:noFill/>
                    </a:lnR>
                    <a:lnT>
                      <a:noFill/>
                    </a:lnT>
                    <a:lnB>
                      <a:noFill/>
                    </a:lnB>
                    <a:solidFill>
                      <a:srgbClr val="F2F2F2"/>
                    </a:solidFill>
                  </a:tcPr>
                </a:tc>
                <a:tc>
                  <a:txBody>
                    <a:bodyPr/>
                    <a:lstStyle/>
                    <a:p>
                      <a:pPr algn="ctr" fontAlgn="ctr"/>
                      <a:r>
                        <a:rPr lang="es-CO" sz="1000" b="0" i="0" u="none" strike="noStrike">
                          <a:solidFill>
                            <a:srgbClr val="000000"/>
                          </a:solidFill>
                          <a:effectLst/>
                          <a:latin typeface="Arial" panose="020B0604020202020204" pitchFamily="34" charset="0"/>
                        </a:rPr>
                        <a:t>2,28</a:t>
                      </a:r>
                    </a:p>
                  </a:txBody>
                  <a:tcPr marL="5601" marR="5601" marT="5601" marB="0" anchor="ctr">
                    <a:lnL>
                      <a:noFill/>
                    </a:lnL>
                    <a:lnR>
                      <a:noFill/>
                    </a:lnR>
                    <a:lnT>
                      <a:noFill/>
                    </a:lnT>
                    <a:lnB>
                      <a:noFill/>
                    </a:lnB>
                    <a:solidFill>
                      <a:srgbClr val="F2F2F2"/>
                    </a:solidFill>
                  </a:tcPr>
                </a:tc>
                <a:tc>
                  <a:txBody>
                    <a:bodyPr/>
                    <a:lstStyle/>
                    <a:p>
                      <a:pPr algn="ctr" fontAlgn="b"/>
                      <a:r>
                        <a:rPr lang="es-CO" sz="1000" b="0" i="0" u="none" strike="noStrike">
                          <a:effectLst/>
                          <a:latin typeface="Arial" panose="020B0604020202020204" pitchFamily="34" charset="0"/>
                        </a:rPr>
                        <a:t>1,00</a:t>
                      </a:r>
                    </a:p>
                  </a:txBody>
                  <a:tcPr marL="5601" marR="5601" marT="5601" marB="0" anchor="b">
                    <a:lnL>
                      <a:noFill/>
                    </a:lnL>
                    <a:lnR>
                      <a:noFill/>
                    </a:lnR>
                    <a:lnT>
                      <a:noFill/>
                    </a:lnT>
                    <a:lnB>
                      <a:noFill/>
                    </a:lnB>
                    <a:solidFill>
                      <a:srgbClr val="F2F2F2"/>
                    </a:solidFill>
                  </a:tcPr>
                </a:tc>
                <a:tc>
                  <a:txBody>
                    <a:bodyPr/>
                    <a:lstStyle/>
                    <a:p>
                      <a:pPr algn="ctr" fontAlgn="b"/>
                      <a:r>
                        <a:rPr lang="es-CO" sz="1000" b="0" i="0" u="none" strike="noStrike">
                          <a:effectLst/>
                          <a:latin typeface="Arial" panose="020B0604020202020204" pitchFamily="34" charset="0"/>
                        </a:rPr>
                        <a:t>5,16</a:t>
                      </a:r>
                    </a:p>
                  </a:txBody>
                  <a:tcPr marL="5601" marR="5601" marT="5601" marB="0" anchor="b">
                    <a:lnL>
                      <a:noFill/>
                    </a:lnL>
                    <a:lnR>
                      <a:noFill/>
                    </a:lnR>
                    <a:lnT>
                      <a:noFill/>
                    </a:lnT>
                    <a:lnB>
                      <a:noFill/>
                    </a:lnB>
                    <a:solidFill>
                      <a:srgbClr val="F2F2F2"/>
                    </a:solidFill>
                  </a:tcPr>
                </a:tc>
              </a:tr>
              <a:tr h="173263">
                <a:tc>
                  <a:txBody>
                    <a:bodyPr/>
                    <a:lstStyle/>
                    <a:p>
                      <a:pPr algn="ctr" fontAlgn="ctr"/>
                      <a:r>
                        <a:rPr lang="es-CO" sz="1000" b="1" i="0" u="none" strike="noStrike">
                          <a:solidFill>
                            <a:srgbClr val="000000"/>
                          </a:solidFill>
                          <a:effectLst/>
                          <a:latin typeface="Arial" panose="020B0604020202020204" pitchFamily="34" charset="0"/>
                        </a:rPr>
                        <a:t> </a:t>
                      </a:r>
                    </a:p>
                  </a:txBody>
                  <a:tcPr marL="5601" marR="5601" marT="5601"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65 y más años</a:t>
                      </a:r>
                    </a:p>
                  </a:txBody>
                  <a:tcPr marL="5601" marR="5601" marT="5601"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11</a:t>
                      </a:r>
                    </a:p>
                  </a:txBody>
                  <a:tcPr marL="5601" marR="5601" marT="5601"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1,2</a:t>
                      </a:r>
                    </a:p>
                  </a:txBody>
                  <a:tcPr marL="5601" marR="5601" marT="5601"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0,0</a:t>
                      </a:r>
                    </a:p>
                  </a:txBody>
                  <a:tcPr marL="5601" marR="5601" marT="5601"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gridSpan="3">
                  <a:txBody>
                    <a:bodyPr/>
                    <a:lstStyle/>
                    <a:p>
                      <a:pPr algn="ctr" fontAlgn="ctr"/>
                      <a:r>
                        <a:rPr lang="es-CO" sz="1000" b="0" i="0" u="none" strike="noStrike" dirty="0">
                          <a:solidFill>
                            <a:srgbClr val="000000"/>
                          </a:solidFill>
                          <a:effectLst/>
                          <a:latin typeface="Arial" panose="020B0604020202020204" pitchFamily="34" charset="0"/>
                        </a:rPr>
                        <a:t>Referencia</a:t>
                      </a:r>
                    </a:p>
                  </a:txBody>
                  <a:tcPr marL="5601" marR="5601" marT="5601"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s-CO"/>
                    </a:p>
                  </a:txBody>
                  <a:tcPr/>
                </a:tc>
                <a:tc hMerge="1">
                  <a:txBody>
                    <a:bodyPr/>
                    <a:lstStyle/>
                    <a:p>
                      <a:endParaRPr lang="es-CO"/>
                    </a:p>
                  </a:txBody>
                  <a:tcPr/>
                </a:tc>
              </a:tr>
            </a:tbl>
          </a:graphicData>
        </a:graphic>
      </p:graphicFrame>
    </p:spTree>
    <p:extLst>
      <p:ext uri="{BB962C8B-B14F-4D97-AF65-F5344CB8AC3E}">
        <p14:creationId xmlns:p14="http://schemas.microsoft.com/office/powerpoint/2010/main" val="709794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redit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63032"/>
            <a:ext cx="9144000" cy="294968"/>
          </a:xfrm>
          <a:prstGeom prst="rect">
            <a:avLst/>
          </a:prstGeom>
        </p:spPr>
      </p:pic>
      <p:pic>
        <p:nvPicPr>
          <p:cNvPr id="3" name="Imagen 2"/>
          <p:cNvPicPr>
            <a:picLocks noChangeAspect="1"/>
          </p:cNvPicPr>
          <p:nvPr/>
        </p:nvPicPr>
        <p:blipFill>
          <a:blip r:embed="rId3"/>
          <a:stretch>
            <a:fillRect/>
          </a:stretch>
        </p:blipFill>
        <p:spPr>
          <a:xfrm>
            <a:off x="3119900" y="221238"/>
            <a:ext cx="6024100" cy="698500"/>
          </a:xfrm>
          <a:prstGeom prst="rect">
            <a:avLst/>
          </a:prstGeom>
        </p:spPr>
      </p:pic>
      <p:pic>
        <p:nvPicPr>
          <p:cNvPr id="2" name="Imagen 1"/>
          <p:cNvPicPr>
            <a:picLocks noChangeAspect="1"/>
          </p:cNvPicPr>
          <p:nvPr/>
        </p:nvPicPr>
        <p:blipFill>
          <a:blip r:embed="rId4"/>
          <a:stretch>
            <a:fillRect/>
          </a:stretch>
        </p:blipFill>
        <p:spPr>
          <a:xfrm>
            <a:off x="188145" y="240488"/>
            <a:ext cx="952500" cy="698500"/>
          </a:xfrm>
          <a:prstGeom prst="rect">
            <a:avLst/>
          </a:prstGeom>
        </p:spPr>
      </p:pic>
      <p:sp>
        <p:nvSpPr>
          <p:cNvPr id="4" name="Rectángulo 3"/>
          <p:cNvSpPr/>
          <p:nvPr/>
        </p:nvSpPr>
        <p:spPr>
          <a:xfrm>
            <a:off x="3423607" y="370532"/>
            <a:ext cx="5439102" cy="707886"/>
          </a:xfrm>
          <a:prstGeom prst="rect">
            <a:avLst/>
          </a:prstGeom>
        </p:spPr>
        <p:txBody>
          <a:bodyPr wrap="square">
            <a:spAutoFit/>
          </a:bodyPr>
          <a:lstStyle/>
          <a:p>
            <a:endParaRPr lang="es-CO" sz="2000" b="1" dirty="0" smtClean="0">
              <a:solidFill>
                <a:srgbClr val="FFFFFF"/>
              </a:solidFill>
              <a:latin typeface="Garamond" panose="02020404030301010803" pitchFamily="18" charset="0"/>
            </a:endParaRPr>
          </a:p>
          <a:p>
            <a:endParaRPr lang="es-CO" sz="2000" dirty="0">
              <a:solidFill>
                <a:srgbClr val="7F7F7F"/>
              </a:solidFill>
              <a:latin typeface="Garamond" panose="02020404030301010803" pitchFamily="18" charset="0"/>
            </a:endParaRPr>
          </a:p>
        </p:txBody>
      </p:sp>
      <p:sp>
        <p:nvSpPr>
          <p:cNvPr id="7" name="Rectángulo 6"/>
          <p:cNvSpPr/>
          <p:nvPr/>
        </p:nvSpPr>
        <p:spPr>
          <a:xfrm>
            <a:off x="3423607" y="200324"/>
            <a:ext cx="5576014" cy="738664"/>
          </a:xfrm>
          <a:prstGeom prst="rect">
            <a:avLst/>
          </a:prstGeom>
        </p:spPr>
        <p:txBody>
          <a:bodyPr wrap="square">
            <a:spAutoFit/>
          </a:bodyPr>
          <a:lstStyle/>
          <a:p>
            <a:pPr algn="ctr">
              <a:spcAft>
                <a:spcPts val="0"/>
              </a:spcAft>
            </a:pPr>
            <a:r>
              <a:rPr lang="es-ES" sz="1400" b="1" dirty="0">
                <a:solidFill>
                  <a:schemeClr val="bg1"/>
                </a:solidFill>
                <a:latin typeface="Arial" panose="020B0604020202020204" pitchFamily="34" charset="0"/>
                <a:ea typeface="Calibri" panose="020F0502020204030204" pitchFamily="34" charset="0"/>
              </a:rPr>
              <a:t>Distribución de los casos de lesionados por pólvora, por área de </a:t>
            </a:r>
            <a:r>
              <a:rPr lang="es-ES" sz="1400" b="1" dirty="0" smtClean="0">
                <a:solidFill>
                  <a:schemeClr val="bg1"/>
                </a:solidFill>
                <a:latin typeface="Arial" panose="020B0604020202020204" pitchFamily="34" charset="0"/>
                <a:ea typeface="Calibri" panose="020F0502020204030204" pitchFamily="34" charset="0"/>
              </a:rPr>
              <a:t>ocurrencia </a:t>
            </a:r>
            <a:r>
              <a:rPr lang="es-ES" sz="1400" b="1" dirty="0">
                <a:solidFill>
                  <a:schemeClr val="bg1"/>
                </a:solidFill>
                <a:latin typeface="Arial" panose="020B0604020202020204" pitchFamily="34" charset="0"/>
                <a:ea typeface="Calibri" panose="020F0502020204030204" pitchFamily="34" charset="0"/>
              </a:rPr>
              <a:t>notificados en Colombia, vigilancia intensificada 1 diciembre 2015 al 16 de enero  2016</a:t>
            </a:r>
            <a:endParaRPr lang="es-CO" sz="1400" dirty="0">
              <a:solidFill>
                <a:schemeClr val="bg1"/>
              </a:solidFill>
              <a:effectLst/>
              <a:latin typeface="Times New Roman" panose="02020603050405020304" pitchFamily="18" charset="0"/>
              <a:ea typeface="Times New Roman" panose="02020603050405020304" pitchFamily="18" charset="0"/>
            </a:endParaRPr>
          </a:p>
        </p:txBody>
      </p:sp>
      <p:pic>
        <p:nvPicPr>
          <p:cNvPr id="8" name="Imagen 7"/>
          <p:cNvPicPr>
            <a:picLocks noChangeAspect="1"/>
          </p:cNvPicPr>
          <p:nvPr/>
        </p:nvPicPr>
        <p:blipFill>
          <a:blip r:embed="rId5"/>
          <a:stretch>
            <a:fillRect/>
          </a:stretch>
        </p:blipFill>
        <p:spPr>
          <a:xfrm>
            <a:off x="188145" y="1790298"/>
            <a:ext cx="8811476" cy="2498085"/>
          </a:xfrm>
          <a:prstGeom prst="rect">
            <a:avLst/>
          </a:prstGeom>
        </p:spPr>
      </p:pic>
      <p:sp>
        <p:nvSpPr>
          <p:cNvPr id="9" name="Rectángulo 8"/>
          <p:cNvSpPr/>
          <p:nvPr/>
        </p:nvSpPr>
        <p:spPr>
          <a:xfrm>
            <a:off x="0" y="6469681"/>
            <a:ext cx="6968692" cy="481670"/>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Departamento Administrativo Nacional de Estadística – DANE.</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65733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redit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63032"/>
            <a:ext cx="9144000" cy="294968"/>
          </a:xfrm>
          <a:prstGeom prst="rect">
            <a:avLst/>
          </a:prstGeom>
        </p:spPr>
      </p:pic>
      <p:pic>
        <p:nvPicPr>
          <p:cNvPr id="3" name="Imagen 2"/>
          <p:cNvPicPr>
            <a:picLocks noChangeAspect="1"/>
          </p:cNvPicPr>
          <p:nvPr/>
        </p:nvPicPr>
        <p:blipFill>
          <a:blip r:embed="rId3"/>
          <a:stretch>
            <a:fillRect/>
          </a:stretch>
        </p:blipFill>
        <p:spPr>
          <a:xfrm>
            <a:off x="3119900" y="221237"/>
            <a:ext cx="6024100" cy="698500"/>
          </a:xfrm>
          <a:prstGeom prst="rect">
            <a:avLst/>
          </a:prstGeom>
        </p:spPr>
      </p:pic>
      <p:pic>
        <p:nvPicPr>
          <p:cNvPr id="2" name="Imagen 1"/>
          <p:cNvPicPr>
            <a:picLocks noChangeAspect="1"/>
          </p:cNvPicPr>
          <p:nvPr/>
        </p:nvPicPr>
        <p:blipFill>
          <a:blip r:embed="rId4"/>
          <a:stretch>
            <a:fillRect/>
          </a:stretch>
        </p:blipFill>
        <p:spPr>
          <a:xfrm>
            <a:off x="188145" y="240488"/>
            <a:ext cx="952500" cy="698500"/>
          </a:xfrm>
          <a:prstGeom prst="rect">
            <a:avLst/>
          </a:prstGeom>
        </p:spPr>
      </p:pic>
      <p:sp>
        <p:nvSpPr>
          <p:cNvPr id="4" name="Rectángulo 3"/>
          <p:cNvSpPr/>
          <p:nvPr/>
        </p:nvSpPr>
        <p:spPr>
          <a:xfrm>
            <a:off x="3423607" y="370532"/>
            <a:ext cx="5439102" cy="707886"/>
          </a:xfrm>
          <a:prstGeom prst="rect">
            <a:avLst/>
          </a:prstGeom>
        </p:spPr>
        <p:txBody>
          <a:bodyPr wrap="square">
            <a:spAutoFit/>
          </a:bodyPr>
          <a:lstStyle/>
          <a:p>
            <a:endParaRPr lang="es-CO" sz="2000" b="1" dirty="0" smtClean="0">
              <a:solidFill>
                <a:srgbClr val="FFFFFF"/>
              </a:solidFill>
              <a:latin typeface="Garamond" panose="02020404030301010803" pitchFamily="18" charset="0"/>
            </a:endParaRPr>
          </a:p>
          <a:p>
            <a:endParaRPr lang="es-CO" sz="2000" dirty="0">
              <a:solidFill>
                <a:srgbClr val="7F7F7F"/>
              </a:solidFill>
              <a:latin typeface="Garamond" panose="02020404030301010803" pitchFamily="18" charset="0"/>
            </a:endParaRPr>
          </a:p>
        </p:txBody>
      </p:sp>
      <p:sp>
        <p:nvSpPr>
          <p:cNvPr id="7" name="Rectángulo 6"/>
          <p:cNvSpPr/>
          <p:nvPr/>
        </p:nvSpPr>
        <p:spPr>
          <a:xfrm>
            <a:off x="3325528" y="272676"/>
            <a:ext cx="5818471" cy="523220"/>
          </a:xfrm>
          <a:prstGeom prst="rect">
            <a:avLst/>
          </a:prstGeom>
        </p:spPr>
        <p:txBody>
          <a:bodyPr wrap="square">
            <a:spAutoFit/>
          </a:bodyPr>
          <a:lstStyle/>
          <a:p>
            <a:r>
              <a:rPr lang="es-CO" sz="1400" b="1" dirty="0">
                <a:solidFill>
                  <a:schemeClr val="bg1"/>
                </a:solidFill>
                <a:latin typeface="Arial" panose="020B0604020202020204" pitchFamily="34" charset="0"/>
                <a:ea typeface="Times New Roman" panose="02020603050405020304" pitchFamily="18" charset="0"/>
              </a:rPr>
              <a:t>Incidencia de lesiones por Pólvora, según menores y mayores de edad, Colombia, durante la vigilancia intensificada, 2015, 2016</a:t>
            </a:r>
            <a:endParaRPr lang="es-CO" sz="1400" dirty="0">
              <a:solidFill>
                <a:schemeClr val="bg1"/>
              </a:solidFill>
            </a:endParaRPr>
          </a:p>
        </p:txBody>
      </p:sp>
      <p:pic>
        <p:nvPicPr>
          <p:cNvPr id="8" name="Imagen 7"/>
          <p:cNvPicPr>
            <a:picLocks noChangeAspect="1"/>
          </p:cNvPicPr>
          <p:nvPr/>
        </p:nvPicPr>
        <p:blipFill>
          <a:blip r:embed="rId5"/>
          <a:stretch>
            <a:fillRect/>
          </a:stretch>
        </p:blipFill>
        <p:spPr>
          <a:xfrm>
            <a:off x="188145" y="2048257"/>
            <a:ext cx="8775148" cy="2885172"/>
          </a:xfrm>
          <a:prstGeom prst="rect">
            <a:avLst/>
          </a:prstGeom>
        </p:spPr>
      </p:pic>
      <p:sp>
        <p:nvSpPr>
          <p:cNvPr id="9" name="Rectángulo 8"/>
          <p:cNvSpPr/>
          <p:nvPr/>
        </p:nvSpPr>
        <p:spPr>
          <a:xfrm>
            <a:off x="115502" y="6481217"/>
            <a:ext cx="6968692" cy="481670"/>
          </a:xfrm>
          <a:prstGeom prst="rect">
            <a:avLst/>
          </a:prstGeom>
        </p:spPr>
        <p:txBody>
          <a:bodyPr wrap="square">
            <a:spAutoFit/>
          </a:bodyPr>
          <a:lstStyle/>
          <a:p>
            <a:pPr>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Sivigila, Instituto Nacional de Salud, </a:t>
            </a:r>
            <a:r>
              <a:rPr lang="es-ES" sz="1100" dirty="0" smtClean="0">
                <a:solidFill>
                  <a:schemeClr val="bg1"/>
                </a:solidFill>
                <a:latin typeface="Arial" panose="020B0604020202020204" pitchFamily="34" charset="0"/>
                <a:ea typeface="Times New Roman" panose="02020603050405020304" pitchFamily="18" charset="0"/>
              </a:rPr>
              <a:t>2015- 2016</a:t>
            </a:r>
            <a:r>
              <a:rPr lang="es-ES" sz="1100" dirty="0">
                <a:solidFill>
                  <a:schemeClr val="bg1"/>
                </a:solidFill>
                <a:latin typeface="Arial" panose="020B0604020202020204" pitchFamily="34" charset="0"/>
                <a:ea typeface="Times New Roman" panose="02020603050405020304" pitchFamily="18" charset="0"/>
              </a:rPr>
              <a:t>. Departamento Administrativo Nacional de Estadística – DANE.</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64426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redit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63032"/>
            <a:ext cx="9144000" cy="294968"/>
          </a:xfrm>
          <a:prstGeom prst="rect">
            <a:avLst/>
          </a:prstGeom>
        </p:spPr>
      </p:pic>
      <p:pic>
        <p:nvPicPr>
          <p:cNvPr id="3" name="Imagen 2"/>
          <p:cNvPicPr>
            <a:picLocks noChangeAspect="1"/>
          </p:cNvPicPr>
          <p:nvPr/>
        </p:nvPicPr>
        <p:blipFill>
          <a:blip r:embed="rId3"/>
          <a:stretch>
            <a:fillRect/>
          </a:stretch>
        </p:blipFill>
        <p:spPr>
          <a:xfrm>
            <a:off x="3119900" y="240488"/>
            <a:ext cx="6024100" cy="698500"/>
          </a:xfrm>
          <a:prstGeom prst="rect">
            <a:avLst/>
          </a:prstGeom>
        </p:spPr>
      </p:pic>
      <p:pic>
        <p:nvPicPr>
          <p:cNvPr id="2" name="Imagen 1"/>
          <p:cNvPicPr>
            <a:picLocks noChangeAspect="1"/>
          </p:cNvPicPr>
          <p:nvPr/>
        </p:nvPicPr>
        <p:blipFill>
          <a:blip r:embed="rId4"/>
          <a:stretch>
            <a:fillRect/>
          </a:stretch>
        </p:blipFill>
        <p:spPr>
          <a:xfrm>
            <a:off x="188145" y="240488"/>
            <a:ext cx="952500" cy="698500"/>
          </a:xfrm>
          <a:prstGeom prst="rect">
            <a:avLst/>
          </a:prstGeom>
        </p:spPr>
      </p:pic>
      <p:sp>
        <p:nvSpPr>
          <p:cNvPr id="4" name="Rectángulo 3"/>
          <p:cNvSpPr/>
          <p:nvPr/>
        </p:nvSpPr>
        <p:spPr>
          <a:xfrm>
            <a:off x="3423607" y="370532"/>
            <a:ext cx="5439102" cy="707886"/>
          </a:xfrm>
          <a:prstGeom prst="rect">
            <a:avLst/>
          </a:prstGeom>
        </p:spPr>
        <p:txBody>
          <a:bodyPr wrap="square">
            <a:spAutoFit/>
          </a:bodyPr>
          <a:lstStyle/>
          <a:p>
            <a:endParaRPr lang="es-CO" sz="2000" b="1" dirty="0" smtClean="0">
              <a:solidFill>
                <a:srgbClr val="FFFFFF"/>
              </a:solidFill>
              <a:latin typeface="Garamond" panose="02020404030301010803" pitchFamily="18" charset="0"/>
            </a:endParaRPr>
          </a:p>
          <a:p>
            <a:endParaRPr lang="es-CO" sz="2000" dirty="0">
              <a:solidFill>
                <a:srgbClr val="7F7F7F"/>
              </a:solidFill>
              <a:latin typeface="Garamond" panose="02020404030301010803" pitchFamily="18" charset="0"/>
            </a:endParaRPr>
          </a:p>
        </p:txBody>
      </p:sp>
      <p:sp>
        <p:nvSpPr>
          <p:cNvPr id="6" name="Rectángulo 5"/>
          <p:cNvSpPr/>
          <p:nvPr/>
        </p:nvSpPr>
        <p:spPr>
          <a:xfrm>
            <a:off x="129942" y="6558961"/>
            <a:ext cx="4572000" cy="287002"/>
          </a:xfrm>
          <a:prstGeom prst="rect">
            <a:avLst/>
          </a:prstGeom>
        </p:spPr>
        <p:txBody>
          <a:bodyPr>
            <a:spAutoFit/>
          </a:bodyPr>
          <a:lstStyle/>
          <a:p>
            <a:pPr algn="just">
              <a:lnSpc>
                <a:spcPct val="115000"/>
              </a:lnSpc>
              <a:spcAft>
                <a:spcPts val="0"/>
              </a:spcAft>
            </a:pPr>
            <a:r>
              <a:rPr lang="es-ES" sz="1100" dirty="0">
                <a:solidFill>
                  <a:schemeClr val="bg1"/>
                </a:solidFill>
                <a:latin typeface="Arial" panose="020B0604020202020204" pitchFamily="34" charset="0"/>
                <a:ea typeface="Times New Roman" panose="02020603050405020304" pitchFamily="18" charset="0"/>
              </a:rPr>
              <a:t>Fuente: Instituto Nacional de Salud, Sivigila, Colombia, 2015 - 2016.</a:t>
            </a:r>
            <a:endParaRPr lang="es-CO" sz="1100" dirty="0">
              <a:solidFill>
                <a:schemeClr val="bg1"/>
              </a:solidFill>
              <a:effectLst/>
              <a:latin typeface="Times New Roman" panose="02020603050405020304" pitchFamily="18" charset="0"/>
              <a:ea typeface="Times New Roman" panose="02020603050405020304" pitchFamily="18" charset="0"/>
            </a:endParaRPr>
          </a:p>
        </p:txBody>
      </p:sp>
      <p:sp>
        <p:nvSpPr>
          <p:cNvPr id="7" name="Rectángulo 6"/>
          <p:cNvSpPr/>
          <p:nvPr/>
        </p:nvSpPr>
        <p:spPr>
          <a:xfrm>
            <a:off x="3142315" y="240488"/>
            <a:ext cx="5915057" cy="738664"/>
          </a:xfrm>
          <a:prstGeom prst="rect">
            <a:avLst/>
          </a:prstGeom>
        </p:spPr>
        <p:txBody>
          <a:bodyPr wrap="square">
            <a:spAutoFit/>
          </a:bodyPr>
          <a:lstStyle/>
          <a:p>
            <a:pPr algn="ctr"/>
            <a:r>
              <a:rPr lang="es-CO" sz="1400" b="1" spc="15" dirty="0">
                <a:solidFill>
                  <a:schemeClr val="bg1"/>
                </a:solidFill>
                <a:latin typeface="Arial" panose="020B0604020202020204" pitchFamily="34" charset="0"/>
                <a:ea typeface="Arial" panose="020B0604020202020204" pitchFamily="34" charset="0"/>
              </a:rPr>
              <a:t>C</a:t>
            </a:r>
            <a:r>
              <a:rPr lang="es-CO" sz="1400" b="1" spc="10" dirty="0">
                <a:solidFill>
                  <a:schemeClr val="bg1"/>
                </a:solidFill>
                <a:latin typeface="Arial" panose="020B0604020202020204" pitchFamily="34" charset="0"/>
                <a:ea typeface="Arial" panose="020B0604020202020204" pitchFamily="34" charset="0"/>
              </a:rPr>
              <a:t>o</a:t>
            </a:r>
            <a:r>
              <a:rPr lang="es-CO" sz="1400" b="1" spc="15" dirty="0">
                <a:solidFill>
                  <a:schemeClr val="bg1"/>
                </a:solidFill>
                <a:latin typeface="Arial" panose="020B0604020202020204" pitchFamily="34" charset="0"/>
                <a:ea typeface="Arial" panose="020B0604020202020204" pitchFamily="34" charset="0"/>
              </a:rPr>
              <a:t>m</a:t>
            </a:r>
            <a:r>
              <a:rPr lang="es-CO" sz="1400" b="1" spc="10" dirty="0">
                <a:solidFill>
                  <a:schemeClr val="bg1"/>
                </a:solidFill>
                <a:latin typeface="Arial" panose="020B0604020202020204" pitchFamily="34" charset="0"/>
                <a:ea typeface="Arial" panose="020B0604020202020204" pitchFamily="34" charset="0"/>
              </a:rPr>
              <a:t>po</a:t>
            </a:r>
            <a:r>
              <a:rPr lang="es-CO" sz="1400" b="1" spc="5" dirty="0">
                <a:solidFill>
                  <a:schemeClr val="bg1"/>
                </a:solidFill>
                <a:latin typeface="Arial" panose="020B0604020202020204" pitchFamily="34" charset="0"/>
                <a:ea typeface="Arial" panose="020B0604020202020204" pitchFamily="34" charset="0"/>
              </a:rPr>
              <a:t>rt</a:t>
            </a:r>
            <a:r>
              <a:rPr lang="es-CO" sz="1400" b="1" spc="10" dirty="0">
                <a:solidFill>
                  <a:schemeClr val="bg1"/>
                </a:solidFill>
                <a:latin typeface="Arial" panose="020B0604020202020204" pitchFamily="34" charset="0"/>
                <a:ea typeface="Arial" panose="020B0604020202020204" pitchFamily="34" charset="0"/>
              </a:rPr>
              <a:t>a</a:t>
            </a:r>
            <a:r>
              <a:rPr lang="es-CO" sz="1400" b="1" spc="15" dirty="0">
                <a:solidFill>
                  <a:schemeClr val="bg1"/>
                </a:solidFill>
                <a:latin typeface="Arial" panose="020B0604020202020204" pitchFamily="34" charset="0"/>
                <a:ea typeface="Arial" panose="020B0604020202020204" pitchFamily="34" charset="0"/>
              </a:rPr>
              <a:t>m</a:t>
            </a:r>
            <a:r>
              <a:rPr lang="es-CO" sz="1400" b="1" spc="5" dirty="0">
                <a:solidFill>
                  <a:schemeClr val="bg1"/>
                </a:solidFill>
                <a:latin typeface="Arial" panose="020B0604020202020204" pitchFamily="34" charset="0"/>
                <a:ea typeface="Arial" panose="020B0604020202020204" pitchFamily="34" charset="0"/>
              </a:rPr>
              <a:t>i</a:t>
            </a:r>
            <a:r>
              <a:rPr lang="es-CO" sz="1400" b="1" spc="10" dirty="0">
                <a:solidFill>
                  <a:schemeClr val="bg1"/>
                </a:solidFill>
                <a:latin typeface="Arial" panose="020B0604020202020204" pitchFamily="34" charset="0"/>
                <a:ea typeface="Arial" panose="020B0604020202020204" pitchFamily="34" charset="0"/>
              </a:rPr>
              <a:t>en</a:t>
            </a:r>
            <a:r>
              <a:rPr lang="es-CO" sz="1400" b="1" spc="5" dirty="0">
                <a:solidFill>
                  <a:schemeClr val="bg1"/>
                </a:solidFill>
                <a:latin typeface="Arial" panose="020B0604020202020204" pitchFamily="34" charset="0"/>
                <a:ea typeface="Arial" panose="020B0604020202020204" pitchFamily="34" charset="0"/>
              </a:rPr>
              <a:t>t</a:t>
            </a:r>
            <a:r>
              <a:rPr lang="es-CO" sz="1400" b="1" dirty="0">
                <a:solidFill>
                  <a:schemeClr val="bg1"/>
                </a:solidFill>
                <a:latin typeface="Arial" panose="020B0604020202020204" pitchFamily="34" charset="0"/>
                <a:ea typeface="Arial" panose="020B0604020202020204" pitchFamily="34" charset="0"/>
              </a:rPr>
              <a:t>o  </a:t>
            </a:r>
            <a:r>
              <a:rPr lang="es-CO" sz="1400" b="1" spc="80" dirty="0">
                <a:solidFill>
                  <a:schemeClr val="bg1"/>
                </a:solidFill>
                <a:latin typeface="Arial" panose="020B0604020202020204" pitchFamily="34" charset="0"/>
                <a:ea typeface="Arial" panose="020B0604020202020204" pitchFamily="34" charset="0"/>
              </a:rPr>
              <a:t> </a:t>
            </a:r>
            <a:r>
              <a:rPr lang="es-CO" sz="1400" b="1" spc="10" dirty="0">
                <a:solidFill>
                  <a:schemeClr val="bg1"/>
                </a:solidFill>
                <a:latin typeface="Arial" panose="020B0604020202020204" pitchFamily="34" charset="0"/>
                <a:ea typeface="Arial" panose="020B0604020202020204" pitchFamily="34" charset="0"/>
              </a:rPr>
              <a:t>d</a:t>
            </a:r>
            <a:r>
              <a:rPr lang="es-CO" sz="1400" b="1" dirty="0">
                <a:solidFill>
                  <a:schemeClr val="bg1"/>
                </a:solidFill>
                <a:latin typeface="Arial" panose="020B0604020202020204" pitchFamily="34" charset="0"/>
                <a:ea typeface="Arial" panose="020B0604020202020204" pitchFamily="34" charset="0"/>
              </a:rPr>
              <a:t>e </a:t>
            </a:r>
            <a:r>
              <a:rPr lang="es-CO" sz="1400" b="1" spc="235" dirty="0">
                <a:solidFill>
                  <a:schemeClr val="bg1"/>
                </a:solidFill>
                <a:latin typeface="Arial" panose="020B0604020202020204" pitchFamily="34" charset="0"/>
                <a:ea typeface="Arial" panose="020B0604020202020204" pitchFamily="34" charset="0"/>
              </a:rPr>
              <a:t> </a:t>
            </a:r>
            <a:r>
              <a:rPr lang="es-CO" sz="1400" b="1" spc="5" dirty="0">
                <a:solidFill>
                  <a:schemeClr val="bg1"/>
                </a:solidFill>
                <a:latin typeface="Arial" panose="020B0604020202020204" pitchFamily="34" charset="0"/>
                <a:ea typeface="Arial" panose="020B0604020202020204" pitchFamily="34" charset="0"/>
              </a:rPr>
              <a:t>l</a:t>
            </a:r>
            <a:r>
              <a:rPr lang="es-CO" sz="1400" b="1" spc="10" dirty="0">
                <a:solidFill>
                  <a:schemeClr val="bg1"/>
                </a:solidFill>
                <a:latin typeface="Arial" panose="020B0604020202020204" pitchFamily="34" charset="0"/>
                <a:ea typeface="Arial" panose="020B0604020202020204" pitchFamily="34" charset="0"/>
              </a:rPr>
              <a:t>a</a:t>
            </a:r>
            <a:r>
              <a:rPr lang="es-CO" sz="1400" b="1" dirty="0">
                <a:solidFill>
                  <a:schemeClr val="bg1"/>
                </a:solidFill>
                <a:latin typeface="Arial" panose="020B0604020202020204" pitchFamily="34" charset="0"/>
                <a:ea typeface="Arial" panose="020B0604020202020204" pitchFamily="34" charset="0"/>
              </a:rPr>
              <a:t>s </a:t>
            </a:r>
            <a:r>
              <a:rPr lang="es-CO" sz="1400" b="1" spc="240" dirty="0">
                <a:solidFill>
                  <a:schemeClr val="bg1"/>
                </a:solidFill>
                <a:latin typeface="Arial" panose="020B0604020202020204" pitchFamily="34" charset="0"/>
                <a:ea typeface="Arial" panose="020B0604020202020204" pitchFamily="34" charset="0"/>
              </a:rPr>
              <a:t> </a:t>
            </a:r>
            <a:r>
              <a:rPr lang="es-CO" sz="1400" b="1" spc="5" dirty="0">
                <a:solidFill>
                  <a:schemeClr val="bg1"/>
                </a:solidFill>
                <a:latin typeface="Arial" panose="020B0604020202020204" pitchFamily="34" charset="0"/>
                <a:ea typeface="Arial" panose="020B0604020202020204" pitchFamily="34" charset="0"/>
              </a:rPr>
              <a:t>l</a:t>
            </a:r>
            <a:r>
              <a:rPr lang="es-CO" sz="1400" b="1" spc="10" dirty="0">
                <a:solidFill>
                  <a:schemeClr val="bg1"/>
                </a:solidFill>
                <a:latin typeface="Arial" panose="020B0604020202020204" pitchFamily="34" charset="0"/>
                <a:ea typeface="Arial" panose="020B0604020202020204" pitchFamily="34" charset="0"/>
              </a:rPr>
              <a:t>es</a:t>
            </a:r>
            <a:r>
              <a:rPr lang="es-CO" sz="1400" b="1" spc="5" dirty="0">
                <a:solidFill>
                  <a:schemeClr val="bg1"/>
                </a:solidFill>
                <a:latin typeface="Arial" panose="020B0604020202020204" pitchFamily="34" charset="0"/>
                <a:ea typeface="Arial" panose="020B0604020202020204" pitchFamily="34" charset="0"/>
              </a:rPr>
              <a:t>i</a:t>
            </a:r>
            <a:r>
              <a:rPr lang="es-CO" sz="1400" b="1" spc="10" dirty="0">
                <a:solidFill>
                  <a:schemeClr val="bg1"/>
                </a:solidFill>
                <a:latin typeface="Arial" panose="020B0604020202020204" pitchFamily="34" charset="0"/>
                <a:ea typeface="Arial" panose="020B0604020202020204" pitchFamily="34" charset="0"/>
              </a:rPr>
              <a:t>one</a:t>
            </a:r>
            <a:r>
              <a:rPr lang="es-CO" sz="1400" b="1" dirty="0">
                <a:solidFill>
                  <a:schemeClr val="bg1"/>
                </a:solidFill>
                <a:latin typeface="Arial" panose="020B0604020202020204" pitchFamily="34" charset="0"/>
                <a:ea typeface="Arial" panose="020B0604020202020204" pitchFamily="34" charset="0"/>
              </a:rPr>
              <a:t>s </a:t>
            </a:r>
            <a:r>
              <a:rPr lang="es-CO" sz="1400" b="1" spc="290" dirty="0">
                <a:solidFill>
                  <a:schemeClr val="bg1"/>
                </a:solidFill>
                <a:latin typeface="Arial" panose="020B0604020202020204" pitchFamily="34" charset="0"/>
                <a:ea typeface="Arial" panose="020B0604020202020204" pitchFamily="34" charset="0"/>
              </a:rPr>
              <a:t> </a:t>
            </a:r>
            <a:r>
              <a:rPr lang="es-CO" sz="1400" b="1" spc="10" dirty="0">
                <a:solidFill>
                  <a:schemeClr val="bg1"/>
                </a:solidFill>
                <a:latin typeface="Arial" panose="020B0604020202020204" pitchFamily="34" charset="0"/>
                <a:ea typeface="Arial" panose="020B0604020202020204" pitchFamily="34" charset="0"/>
              </a:rPr>
              <a:t>po</a:t>
            </a:r>
            <a:r>
              <a:rPr lang="es-CO" sz="1400" b="1" dirty="0">
                <a:solidFill>
                  <a:schemeClr val="bg1"/>
                </a:solidFill>
                <a:latin typeface="Arial" panose="020B0604020202020204" pitchFamily="34" charset="0"/>
                <a:ea typeface="Arial" panose="020B0604020202020204" pitchFamily="34" charset="0"/>
              </a:rPr>
              <a:t>r </a:t>
            </a:r>
            <a:r>
              <a:rPr lang="es-CO" sz="1400" b="1" spc="235" dirty="0">
                <a:solidFill>
                  <a:schemeClr val="bg1"/>
                </a:solidFill>
                <a:latin typeface="Arial" panose="020B0604020202020204" pitchFamily="34" charset="0"/>
                <a:ea typeface="Arial" panose="020B0604020202020204" pitchFamily="34" charset="0"/>
              </a:rPr>
              <a:t> </a:t>
            </a:r>
            <a:r>
              <a:rPr lang="es-CO" sz="1400" b="1" spc="10" dirty="0">
                <a:solidFill>
                  <a:schemeClr val="bg1"/>
                </a:solidFill>
                <a:latin typeface="Arial" panose="020B0604020202020204" pitchFamily="34" charset="0"/>
                <a:ea typeface="Arial" panose="020B0604020202020204" pitchFamily="34" charset="0"/>
              </a:rPr>
              <a:t>Pólvora,  por entidad territorial de procedencia, Colombia, </a:t>
            </a:r>
            <a:r>
              <a:rPr lang="es-CO" sz="1400" b="1" spc="60" dirty="0">
                <a:solidFill>
                  <a:schemeClr val="bg1"/>
                </a:solidFill>
                <a:latin typeface="Arial" panose="020B0604020202020204" pitchFamily="34" charset="0"/>
                <a:ea typeface="Arial" panose="020B0604020202020204" pitchFamily="34" charset="0"/>
              </a:rPr>
              <a:t> durante la vigilancia intensificada, 2015, </a:t>
            </a:r>
            <a:r>
              <a:rPr lang="es-CO" sz="1400" b="1" spc="10" dirty="0">
                <a:solidFill>
                  <a:schemeClr val="bg1"/>
                </a:solidFill>
                <a:latin typeface="Arial" panose="020B0604020202020204" pitchFamily="34" charset="0"/>
                <a:ea typeface="Arial" panose="020B0604020202020204" pitchFamily="34" charset="0"/>
              </a:rPr>
              <a:t>2016</a:t>
            </a:r>
            <a:endParaRPr lang="es-CO" sz="1400" dirty="0">
              <a:solidFill>
                <a:schemeClr val="bg1"/>
              </a:solidFill>
            </a:endParaRPr>
          </a:p>
        </p:txBody>
      </p:sp>
      <p:pic>
        <p:nvPicPr>
          <p:cNvPr id="8" name="Imagen 7"/>
          <p:cNvPicPr>
            <a:picLocks noChangeAspect="1"/>
          </p:cNvPicPr>
          <p:nvPr/>
        </p:nvPicPr>
        <p:blipFill>
          <a:blip r:embed="rId5"/>
          <a:stretch>
            <a:fillRect/>
          </a:stretch>
        </p:blipFill>
        <p:spPr>
          <a:xfrm>
            <a:off x="0" y="1280161"/>
            <a:ext cx="9144000" cy="5005136"/>
          </a:xfrm>
          <a:prstGeom prst="rect">
            <a:avLst/>
          </a:prstGeom>
        </p:spPr>
      </p:pic>
    </p:spTree>
    <p:extLst>
      <p:ext uri="{BB962C8B-B14F-4D97-AF65-F5344CB8AC3E}">
        <p14:creationId xmlns:p14="http://schemas.microsoft.com/office/powerpoint/2010/main" val="3404673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763DA6E74A02CA46A787CE42B411E569" ma:contentTypeVersion="1" ma:contentTypeDescription="Crear nuevo documento." ma:contentTypeScope="" ma:versionID="377d925d5cd6eb5f39d6849b4b95b766">
  <xsd:schema xmlns:xsd="http://www.w3.org/2001/XMLSchema" xmlns:xs="http://www.w3.org/2001/XMLSchema" xmlns:p="http://schemas.microsoft.com/office/2006/metadata/properties" xmlns:ns2="a808d69a-b34c-4241-a25e-ce23d8072874" targetNamespace="http://schemas.microsoft.com/office/2006/metadata/properties" ma:root="true" ma:fieldsID="1a469e0aa254ad6016038d822bcabbf3" ns2:_="">
    <xsd:import namespace="a808d69a-b34c-4241-a25e-ce23d8072874"/>
    <xsd:element name="properties">
      <xsd:complexType>
        <xsd:sequence>
          <xsd:element name="documentManagement">
            <xsd:complexType>
              <xsd:all>
                <xsd:element ref="ns2:Responsable_x0020_de_x0020_la_x0020_plantill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08d69a-b34c-4241-a25e-ce23d8072874" elementFormDefault="qualified">
    <xsd:import namespace="http://schemas.microsoft.com/office/2006/documentManagement/types"/>
    <xsd:import namespace="http://schemas.microsoft.com/office/infopath/2007/PartnerControls"/>
    <xsd:element name="Responsable_x0020_de_x0020_la_x0020_plantilla" ma:index="8" nillable="true" ma:displayName="Responsable de la plantilla" ma:internalName="Responsable_x0020_de_x0020_la_x0020_plantilla">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sponsable_x0020_de_x0020_la_x0020_plantilla xmlns="a808d69a-b34c-4241-a25e-ce23d8072874">Comunicación Institucional</Responsable_x0020_de_x0020_la_x0020_plantilla>
  </documentManagement>
</p:properties>
</file>

<file path=customXml/itemProps1.xml><?xml version="1.0" encoding="utf-8"?>
<ds:datastoreItem xmlns:ds="http://schemas.openxmlformats.org/officeDocument/2006/customXml" ds:itemID="{6C6F7C91-1338-402D-9A93-BFEB0487FC29}">
  <ds:schemaRefs>
    <ds:schemaRef ds:uri="http://schemas.microsoft.com/sharepoint/v3/contenttype/forms"/>
  </ds:schemaRefs>
</ds:datastoreItem>
</file>

<file path=customXml/itemProps2.xml><?xml version="1.0" encoding="utf-8"?>
<ds:datastoreItem xmlns:ds="http://schemas.openxmlformats.org/officeDocument/2006/customXml" ds:itemID="{C435D253-87DC-40E2-AB47-D3080F329B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08d69a-b34c-4241-a25e-ce23d80728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8F5F33-EE7A-4228-8C28-63C4243ED04B}">
  <ds:schemaRefs>
    <ds:schemaRef ds:uri="http://www.w3.org/XML/1998/namespace"/>
    <ds:schemaRef ds:uri="http://schemas.microsoft.com/office/2006/documentManagement/types"/>
    <ds:schemaRef ds:uri="http://schemas.microsoft.com/office/2006/metadata/properties"/>
    <ds:schemaRef ds:uri="a808d69a-b34c-4241-a25e-ce23d8072874"/>
    <ds:schemaRef ds:uri="http://schemas.openxmlformats.org/package/2006/metadata/core-properties"/>
    <ds:schemaRef ds:uri="http://purl.org/dc/terms/"/>
    <ds:schemaRef ds:uri="http://purl.org/dc/dcmitype/"/>
    <ds:schemaRef ds:uri="http://purl.org/dc/elements/1.1/"/>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624</TotalTime>
  <Words>3797</Words>
  <Application>Microsoft Office PowerPoint</Application>
  <PresentationFormat>Presentación en pantalla (4:3)</PresentationFormat>
  <Paragraphs>813</Paragraphs>
  <Slides>42</Slides>
  <Notes>0</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viviana agudelo</dc:creator>
  <cp:lastModifiedBy>MARTHA CECILIA LONDONO BAEZ</cp:lastModifiedBy>
  <cp:revision>91</cp:revision>
  <dcterms:created xsi:type="dcterms:W3CDTF">2016-04-11T21:25:49Z</dcterms:created>
  <dcterms:modified xsi:type="dcterms:W3CDTF">2016-10-24T14:06:20Z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0x010100763DA6E74A02CA46A787CE42B411E569</vt:lpwstr>
  </property>
</Properties>
</file>